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7" r:id="rId2"/>
    <p:sldId id="256" r:id="rId3"/>
    <p:sldId id="258" r:id="rId4"/>
    <p:sldId id="268" r:id="rId5"/>
    <p:sldId id="269" r:id="rId6"/>
    <p:sldId id="270" r:id="rId7"/>
    <p:sldId id="259" r:id="rId8"/>
    <p:sldId id="260" r:id="rId9"/>
    <p:sldId id="261" r:id="rId10"/>
    <p:sldId id="263" r:id="rId11"/>
    <p:sldId id="271" r:id="rId12"/>
    <p:sldId id="264" r:id="rId13"/>
    <p:sldId id="265" r:id="rId14"/>
    <p:sldId id="266" r:id="rId15"/>
    <p:sldId id="272" r:id="rId16"/>
    <p:sldId id="273" r:id="rId17"/>
  </p:sldIdLst>
  <p:sldSz cx="14630400" cy="8229600"/>
  <p:notesSz cx="8229600" cy="14630400"/>
  <p:embeddedFontLst>
    <p:embeddedFont>
      <p:font typeface="Arial Rounded MT Bold" panose="020F0704030504030204" pitchFamily="34" charset="0"/>
      <p:regular r:id="rId20"/>
    </p:embeddedFont>
    <p:embeddedFont>
      <p:font typeface="Inter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DB35E1-06CC-DA54-F167-5D1B5D7738F3}" v="28" dt="2025-02-07T06:47:56.425"/>
    <p1510:client id="{6FF1E197-6A3D-C6A3-ED33-BB32C8796EB2}" v="8" dt="2025-02-07T02:20:03.917"/>
    <p1510:client id="{8C9ED444-ABD0-39B1-D3E0-3D6A40F30F8A}" v="113" dt="2025-02-07T05:48:15.294"/>
    <p1510:client id="{9480E90C-FD72-7FC5-1C59-FBA9B59C8425}" v="8" dt="2025-02-07T11:37:28.075"/>
    <p1510:client id="{AB5AF2DB-4828-724F-8B8C-9913621015F9}" v="52" dt="2025-02-07T02:17:24.229"/>
    <p1510:client id="{AD261A98-D315-5A6B-662D-1789C651565A}" v="1" dt="2025-02-07T05:13:45.626"/>
    <p1510:client id="{AF29E3EB-CCDC-4400-84B2-4501A65BCBE5}" v="164" dt="2025-02-06T18:25:00.407"/>
    <p1510:client id="{B5FD1A29-B846-0E24-871E-1EDE85132629}" v="117" dt="2025-02-07T11:37:11.444"/>
    <p1510:client id="{C42EA600-9FEB-EDBD-5226-39A75402F52F}" v="10" dt="2025-02-07T07:47:42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7825A8-4050-450D-946B-C06AC7599B1E}" type="doc">
      <dgm:prSet loTypeId="urn:microsoft.com/office/officeart/2005/8/layout/process2" loCatId="process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45D83A7-6852-4DE5-AC69-C0AF5A316A66}">
      <dgm:prSet phldrT="[Text]"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Data Collection</a:t>
          </a:r>
          <a:endParaRPr lang="en-IN"/>
        </a:p>
      </dgm:t>
    </dgm:pt>
    <dgm:pt modelId="{182DC573-5CCB-4132-B0EF-37390B37D656}" type="parTrans" cxnId="{8E328DFA-03E1-4969-9019-651ADC6BEB18}">
      <dgm:prSet/>
      <dgm:spPr/>
      <dgm:t>
        <a:bodyPr/>
        <a:lstStyle/>
        <a:p>
          <a:endParaRPr lang="en-IN"/>
        </a:p>
      </dgm:t>
    </dgm:pt>
    <dgm:pt modelId="{724BFF89-D83B-4D4B-B53E-76D0A4D1ABF4}" type="sibTrans" cxnId="{8E328DFA-03E1-4969-9019-651ADC6BEB18}">
      <dgm:prSet/>
      <dgm:spPr/>
      <dgm:t>
        <a:bodyPr/>
        <a:lstStyle/>
        <a:p>
          <a:endParaRPr lang="en-IN"/>
        </a:p>
      </dgm:t>
    </dgm:pt>
    <dgm:pt modelId="{78C485D0-935B-4891-9B4B-887494017403}">
      <dgm:prSet phldrT="[Text]"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Data Preprocessing</a:t>
          </a:r>
          <a:endParaRPr lang="en-IN"/>
        </a:p>
      </dgm:t>
    </dgm:pt>
    <dgm:pt modelId="{1C737BB6-7685-42CD-A750-FDFF7FAF0196}" type="parTrans" cxnId="{BAE74E95-EC9E-4505-B799-9C929ADB0487}">
      <dgm:prSet/>
      <dgm:spPr/>
      <dgm:t>
        <a:bodyPr/>
        <a:lstStyle/>
        <a:p>
          <a:endParaRPr lang="en-IN"/>
        </a:p>
      </dgm:t>
    </dgm:pt>
    <dgm:pt modelId="{B0D17B44-F0F5-49F6-B83F-948C279082BB}" type="sibTrans" cxnId="{BAE74E95-EC9E-4505-B799-9C929ADB0487}">
      <dgm:prSet/>
      <dgm:spPr/>
      <dgm:t>
        <a:bodyPr/>
        <a:lstStyle/>
        <a:p>
          <a:endParaRPr lang="en-IN"/>
        </a:p>
      </dgm:t>
    </dgm:pt>
    <dgm:pt modelId="{315DF245-3ABC-4DA3-926F-9474CED3F01E}">
      <dgm:prSet phldrT="[Text]"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Splitting the dataset for training and testing</a:t>
          </a:r>
          <a:endParaRPr lang="en-IN"/>
        </a:p>
      </dgm:t>
    </dgm:pt>
    <dgm:pt modelId="{C402D1F8-10C0-45B4-AB5A-0FFFEE7492D3}" type="parTrans" cxnId="{172EEA81-85CD-4C07-9399-A21727F48BE3}">
      <dgm:prSet/>
      <dgm:spPr/>
      <dgm:t>
        <a:bodyPr/>
        <a:lstStyle/>
        <a:p>
          <a:endParaRPr lang="en-IN"/>
        </a:p>
      </dgm:t>
    </dgm:pt>
    <dgm:pt modelId="{DC1DADEC-1D62-4164-9180-5923B4CA4D14}" type="sibTrans" cxnId="{172EEA81-85CD-4C07-9399-A21727F48BE3}">
      <dgm:prSet/>
      <dgm:spPr/>
      <dgm:t>
        <a:bodyPr/>
        <a:lstStyle/>
        <a:p>
          <a:endParaRPr lang="en-IN"/>
        </a:p>
      </dgm:t>
    </dgm:pt>
    <dgm:pt modelId="{67109639-490B-4285-A5C8-7B15AFF37A52}">
      <dgm:prSet phldrT="[Text]"/>
      <dgm:spPr/>
      <dgm:t>
        <a:bodyPr/>
        <a:lstStyle/>
        <a:p>
          <a:r>
            <a:rPr lang="en-US"/>
            <a:t>Defining the Model</a:t>
          </a:r>
          <a:endParaRPr lang="en-IN"/>
        </a:p>
      </dgm:t>
    </dgm:pt>
    <dgm:pt modelId="{9B8B6942-FB76-48B5-8E0F-D0E2A9D325D1}" type="parTrans" cxnId="{3A15FC22-E664-4783-BC07-B5F3A8753329}">
      <dgm:prSet/>
      <dgm:spPr/>
      <dgm:t>
        <a:bodyPr/>
        <a:lstStyle/>
        <a:p>
          <a:endParaRPr lang="en-IN"/>
        </a:p>
      </dgm:t>
    </dgm:pt>
    <dgm:pt modelId="{248C9327-E7C6-44B2-AF6F-EFCD1B35A8E3}" type="sibTrans" cxnId="{3A15FC22-E664-4783-BC07-B5F3A8753329}">
      <dgm:prSet/>
      <dgm:spPr/>
      <dgm:t>
        <a:bodyPr/>
        <a:lstStyle/>
        <a:p>
          <a:endParaRPr lang="en-IN"/>
        </a:p>
      </dgm:t>
    </dgm:pt>
    <dgm:pt modelId="{4999F080-D064-4234-957F-9FDEE518D1D4}">
      <dgm:prSet phldrT="[Text]"/>
      <dgm:spPr/>
      <dgm:t>
        <a:bodyPr/>
        <a:lstStyle/>
        <a:p>
          <a:r>
            <a:rPr lang="en-US"/>
            <a:t>Train the Model</a:t>
          </a:r>
          <a:endParaRPr lang="en-IN"/>
        </a:p>
      </dgm:t>
    </dgm:pt>
    <dgm:pt modelId="{18AD26E9-202B-4EF0-8D60-42C585CFDB82}" type="parTrans" cxnId="{993BBAD9-6134-4820-980A-88C4A515BEB0}">
      <dgm:prSet/>
      <dgm:spPr/>
      <dgm:t>
        <a:bodyPr/>
        <a:lstStyle/>
        <a:p>
          <a:endParaRPr lang="en-IN"/>
        </a:p>
      </dgm:t>
    </dgm:pt>
    <dgm:pt modelId="{08EF1475-CAA4-4636-B7B4-5569D98EE9FF}" type="sibTrans" cxnId="{993BBAD9-6134-4820-980A-88C4A515BEB0}">
      <dgm:prSet/>
      <dgm:spPr/>
      <dgm:t>
        <a:bodyPr/>
        <a:lstStyle/>
        <a:p>
          <a:endParaRPr lang="en-IN"/>
        </a:p>
      </dgm:t>
    </dgm:pt>
    <dgm:pt modelId="{4CA1651F-BFF8-4478-A5B5-C4692BA89DF9}">
      <dgm:prSet phldrT="[Text]"/>
      <dgm:spPr/>
      <dgm:t>
        <a:bodyPr/>
        <a:lstStyle/>
        <a:p>
          <a:r>
            <a:rPr lang="en-US"/>
            <a:t>Evaluating </a:t>
          </a:r>
          <a:endParaRPr lang="en-IN"/>
        </a:p>
      </dgm:t>
    </dgm:pt>
    <dgm:pt modelId="{BBF74CE0-D07D-423E-A2B8-EB102DA22968}" type="parTrans" cxnId="{101F3FC6-5E37-4249-A669-61D80ACF8217}">
      <dgm:prSet/>
      <dgm:spPr/>
      <dgm:t>
        <a:bodyPr/>
        <a:lstStyle/>
        <a:p>
          <a:endParaRPr lang="en-IN"/>
        </a:p>
      </dgm:t>
    </dgm:pt>
    <dgm:pt modelId="{6472CAB6-2DF6-4058-85F5-893BB4C19531}" type="sibTrans" cxnId="{101F3FC6-5E37-4249-A669-61D80ACF8217}">
      <dgm:prSet/>
      <dgm:spPr/>
      <dgm:t>
        <a:bodyPr/>
        <a:lstStyle/>
        <a:p>
          <a:endParaRPr lang="en-IN"/>
        </a:p>
      </dgm:t>
    </dgm:pt>
    <dgm:pt modelId="{1BA32DB2-3559-4005-97E3-71FE4835A387}" type="pres">
      <dgm:prSet presAssocID="{E47825A8-4050-450D-946B-C06AC7599B1E}" presName="linearFlow" presStyleCnt="0">
        <dgm:presLayoutVars>
          <dgm:resizeHandles val="exact"/>
        </dgm:presLayoutVars>
      </dgm:prSet>
      <dgm:spPr/>
    </dgm:pt>
    <dgm:pt modelId="{F3BCC860-2092-4E9B-9199-F4753D1FDE64}" type="pres">
      <dgm:prSet presAssocID="{A45D83A7-6852-4DE5-AC69-C0AF5A316A66}" presName="node" presStyleLbl="node1" presStyleIdx="0" presStyleCnt="6">
        <dgm:presLayoutVars>
          <dgm:bulletEnabled val="1"/>
        </dgm:presLayoutVars>
      </dgm:prSet>
      <dgm:spPr/>
    </dgm:pt>
    <dgm:pt modelId="{E08022FC-0AAE-4956-A49B-E9C19A3CFC27}" type="pres">
      <dgm:prSet presAssocID="{724BFF89-D83B-4D4B-B53E-76D0A4D1ABF4}" presName="sibTrans" presStyleLbl="sibTrans2D1" presStyleIdx="0" presStyleCnt="5"/>
      <dgm:spPr/>
    </dgm:pt>
    <dgm:pt modelId="{664DBB66-5075-4512-A36D-D1267345B647}" type="pres">
      <dgm:prSet presAssocID="{724BFF89-D83B-4D4B-B53E-76D0A4D1ABF4}" presName="connectorText" presStyleLbl="sibTrans2D1" presStyleIdx="0" presStyleCnt="5"/>
      <dgm:spPr/>
    </dgm:pt>
    <dgm:pt modelId="{F5A803BA-BECC-4444-8E06-0AE8C7FA594B}" type="pres">
      <dgm:prSet presAssocID="{78C485D0-935B-4891-9B4B-887494017403}" presName="node" presStyleLbl="node1" presStyleIdx="1" presStyleCnt="6">
        <dgm:presLayoutVars>
          <dgm:bulletEnabled val="1"/>
        </dgm:presLayoutVars>
      </dgm:prSet>
      <dgm:spPr/>
    </dgm:pt>
    <dgm:pt modelId="{35F19AA1-62D9-4D42-9A97-030D50F76D0E}" type="pres">
      <dgm:prSet presAssocID="{B0D17B44-F0F5-49F6-B83F-948C279082BB}" presName="sibTrans" presStyleLbl="sibTrans2D1" presStyleIdx="1" presStyleCnt="5"/>
      <dgm:spPr/>
    </dgm:pt>
    <dgm:pt modelId="{73C1C6B8-4E6B-4DC3-AC48-F0F5955C37F5}" type="pres">
      <dgm:prSet presAssocID="{B0D17B44-F0F5-49F6-B83F-948C279082BB}" presName="connectorText" presStyleLbl="sibTrans2D1" presStyleIdx="1" presStyleCnt="5"/>
      <dgm:spPr/>
    </dgm:pt>
    <dgm:pt modelId="{5CF9D4B4-1D4A-48FF-B282-42F8AD8B6337}" type="pres">
      <dgm:prSet presAssocID="{315DF245-3ABC-4DA3-926F-9474CED3F01E}" presName="node" presStyleLbl="node1" presStyleIdx="2" presStyleCnt="6" custScaleY="180414">
        <dgm:presLayoutVars>
          <dgm:bulletEnabled val="1"/>
        </dgm:presLayoutVars>
      </dgm:prSet>
      <dgm:spPr/>
    </dgm:pt>
    <dgm:pt modelId="{D88BC817-A4FB-4EEE-B285-2521A4BEDC9D}" type="pres">
      <dgm:prSet presAssocID="{DC1DADEC-1D62-4164-9180-5923B4CA4D14}" presName="sibTrans" presStyleLbl="sibTrans2D1" presStyleIdx="2" presStyleCnt="5"/>
      <dgm:spPr/>
    </dgm:pt>
    <dgm:pt modelId="{7ABFB589-63C8-4A8B-9C8E-7DCE9DF55B16}" type="pres">
      <dgm:prSet presAssocID="{DC1DADEC-1D62-4164-9180-5923B4CA4D14}" presName="connectorText" presStyleLbl="sibTrans2D1" presStyleIdx="2" presStyleCnt="5"/>
      <dgm:spPr/>
    </dgm:pt>
    <dgm:pt modelId="{33F557E7-2525-4786-BCD9-F0D8147D14AD}" type="pres">
      <dgm:prSet presAssocID="{67109639-490B-4285-A5C8-7B15AFF37A52}" presName="node" presStyleLbl="node1" presStyleIdx="3" presStyleCnt="6">
        <dgm:presLayoutVars>
          <dgm:bulletEnabled val="1"/>
        </dgm:presLayoutVars>
      </dgm:prSet>
      <dgm:spPr/>
    </dgm:pt>
    <dgm:pt modelId="{015046B0-45FC-4C47-B8A2-B9C01FE7AD82}" type="pres">
      <dgm:prSet presAssocID="{248C9327-E7C6-44B2-AF6F-EFCD1B35A8E3}" presName="sibTrans" presStyleLbl="sibTrans2D1" presStyleIdx="3" presStyleCnt="5"/>
      <dgm:spPr/>
    </dgm:pt>
    <dgm:pt modelId="{CBCDEBAE-5C76-4021-BE29-ACF976CE55D0}" type="pres">
      <dgm:prSet presAssocID="{248C9327-E7C6-44B2-AF6F-EFCD1B35A8E3}" presName="connectorText" presStyleLbl="sibTrans2D1" presStyleIdx="3" presStyleCnt="5"/>
      <dgm:spPr/>
    </dgm:pt>
    <dgm:pt modelId="{99B04341-AB07-454E-A6F1-FFC565DCB307}" type="pres">
      <dgm:prSet presAssocID="{4999F080-D064-4234-957F-9FDEE518D1D4}" presName="node" presStyleLbl="node1" presStyleIdx="4" presStyleCnt="6">
        <dgm:presLayoutVars>
          <dgm:bulletEnabled val="1"/>
        </dgm:presLayoutVars>
      </dgm:prSet>
      <dgm:spPr/>
    </dgm:pt>
    <dgm:pt modelId="{D379B45C-2C07-43D8-9D14-D8B3976B4CB5}" type="pres">
      <dgm:prSet presAssocID="{08EF1475-CAA4-4636-B7B4-5569D98EE9FF}" presName="sibTrans" presStyleLbl="sibTrans2D1" presStyleIdx="4" presStyleCnt="5"/>
      <dgm:spPr/>
    </dgm:pt>
    <dgm:pt modelId="{3A99A98F-D2E7-4050-9E77-910114AFBB7C}" type="pres">
      <dgm:prSet presAssocID="{08EF1475-CAA4-4636-B7B4-5569D98EE9FF}" presName="connectorText" presStyleLbl="sibTrans2D1" presStyleIdx="4" presStyleCnt="5"/>
      <dgm:spPr/>
    </dgm:pt>
    <dgm:pt modelId="{0FE629B0-E33F-434A-8482-BE55D5C93044}" type="pres">
      <dgm:prSet presAssocID="{4CA1651F-BFF8-4478-A5B5-C4692BA89DF9}" presName="node" presStyleLbl="node1" presStyleIdx="5" presStyleCnt="6">
        <dgm:presLayoutVars>
          <dgm:bulletEnabled val="1"/>
        </dgm:presLayoutVars>
      </dgm:prSet>
      <dgm:spPr/>
    </dgm:pt>
  </dgm:ptLst>
  <dgm:cxnLst>
    <dgm:cxn modelId="{FE01D000-78DD-48FC-9F8A-AFEA59DF5074}" type="presOf" srcId="{4999F080-D064-4234-957F-9FDEE518D1D4}" destId="{99B04341-AB07-454E-A6F1-FFC565DCB307}" srcOrd="0" destOrd="0" presId="urn:microsoft.com/office/officeart/2005/8/layout/process2"/>
    <dgm:cxn modelId="{186D4105-F9C9-424B-8F6E-897606E6F574}" type="presOf" srcId="{08EF1475-CAA4-4636-B7B4-5569D98EE9FF}" destId="{D379B45C-2C07-43D8-9D14-D8B3976B4CB5}" srcOrd="0" destOrd="0" presId="urn:microsoft.com/office/officeart/2005/8/layout/process2"/>
    <dgm:cxn modelId="{D5861317-4CA8-4591-B9DA-3309B87ECED1}" type="presOf" srcId="{B0D17B44-F0F5-49F6-B83F-948C279082BB}" destId="{73C1C6B8-4E6B-4DC3-AC48-F0F5955C37F5}" srcOrd="1" destOrd="0" presId="urn:microsoft.com/office/officeart/2005/8/layout/process2"/>
    <dgm:cxn modelId="{3A15FC22-E664-4783-BC07-B5F3A8753329}" srcId="{E47825A8-4050-450D-946B-C06AC7599B1E}" destId="{67109639-490B-4285-A5C8-7B15AFF37A52}" srcOrd="3" destOrd="0" parTransId="{9B8B6942-FB76-48B5-8E0F-D0E2A9D325D1}" sibTransId="{248C9327-E7C6-44B2-AF6F-EFCD1B35A8E3}"/>
    <dgm:cxn modelId="{E82AD55E-3091-4F68-B5B4-2303550942BD}" type="presOf" srcId="{248C9327-E7C6-44B2-AF6F-EFCD1B35A8E3}" destId="{015046B0-45FC-4C47-B8A2-B9C01FE7AD82}" srcOrd="0" destOrd="0" presId="urn:microsoft.com/office/officeart/2005/8/layout/process2"/>
    <dgm:cxn modelId="{2687C061-C51D-413F-9CA0-50BA8CB29A64}" type="presOf" srcId="{B0D17B44-F0F5-49F6-B83F-948C279082BB}" destId="{35F19AA1-62D9-4D42-9A97-030D50F76D0E}" srcOrd="0" destOrd="0" presId="urn:microsoft.com/office/officeart/2005/8/layout/process2"/>
    <dgm:cxn modelId="{3D09494E-C8C3-402F-A597-B6250FE643F4}" type="presOf" srcId="{08EF1475-CAA4-4636-B7B4-5569D98EE9FF}" destId="{3A99A98F-D2E7-4050-9E77-910114AFBB7C}" srcOrd="1" destOrd="0" presId="urn:microsoft.com/office/officeart/2005/8/layout/process2"/>
    <dgm:cxn modelId="{5F5E7B77-EE43-4F30-A1E0-EB3E4B884824}" type="presOf" srcId="{67109639-490B-4285-A5C8-7B15AFF37A52}" destId="{33F557E7-2525-4786-BCD9-F0D8147D14AD}" srcOrd="0" destOrd="0" presId="urn:microsoft.com/office/officeart/2005/8/layout/process2"/>
    <dgm:cxn modelId="{172EEA81-85CD-4C07-9399-A21727F48BE3}" srcId="{E47825A8-4050-450D-946B-C06AC7599B1E}" destId="{315DF245-3ABC-4DA3-926F-9474CED3F01E}" srcOrd="2" destOrd="0" parTransId="{C402D1F8-10C0-45B4-AB5A-0FFFEE7492D3}" sibTransId="{DC1DADEC-1D62-4164-9180-5923B4CA4D14}"/>
    <dgm:cxn modelId="{AB2B9088-C863-4E0D-83A9-22F4F5BB3AA0}" type="presOf" srcId="{78C485D0-935B-4891-9B4B-887494017403}" destId="{F5A803BA-BECC-4444-8E06-0AE8C7FA594B}" srcOrd="0" destOrd="0" presId="urn:microsoft.com/office/officeart/2005/8/layout/process2"/>
    <dgm:cxn modelId="{A2022B89-FD40-40DF-A0E0-B4902F5A2015}" type="presOf" srcId="{724BFF89-D83B-4D4B-B53E-76D0A4D1ABF4}" destId="{664DBB66-5075-4512-A36D-D1267345B647}" srcOrd="1" destOrd="0" presId="urn:microsoft.com/office/officeart/2005/8/layout/process2"/>
    <dgm:cxn modelId="{6F86F789-BA1F-4B0B-A42D-1ECE99BB2C21}" type="presOf" srcId="{A45D83A7-6852-4DE5-AC69-C0AF5A316A66}" destId="{F3BCC860-2092-4E9B-9199-F4753D1FDE64}" srcOrd="0" destOrd="0" presId="urn:microsoft.com/office/officeart/2005/8/layout/process2"/>
    <dgm:cxn modelId="{BAE74E95-EC9E-4505-B799-9C929ADB0487}" srcId="{E47825A8-4050-450D-946B-C06AC7599B1E}" destId="{78C485D0-935B-4891-9B4B-887494017403}" srcOrd="1" destOrd="0" parTransId="{1C737BB6-7685-42CD-A750-FDFF7FAF0196}" sibTransId="{B0D17B44-F0F5-49F6-B83F-948C279082BB}"/>
    <dgm:cxn modelId="{5F1F3EB2-0E1D-48F1-AB02-F2D262C5F248}" type="presOf" srcId="{315DF245-3ABC-4DA3-926F-9474CED3F01E}" destId="{5CF9D4B4-1D4A-48FF-B282-42F8AD8B6337}" srcOrd="0" destOrd="0" presId="urn:microsoft.com/office/officeart/2005/8/layout/process2"/>
    <dgm:cxn modelId="{300978BD-5988-4FCA-A598-12E9B61DF583}" type="presOf" srcId="{DC1DADEC-1D62-4164-9180-5923B4CA4D14}" destId="{7ABFB589-63C8-4A8B-9C8E-7DCE9DF55B16}" srcOrd="1" destOrd="0" presId="urn:microsoft.com/office/officeart/2005/8/layout/process2"/>
    <dgm:cxn modelId="{101F3FC6-5E37-4249-A669-61D80ACF8217}" srcId="{E47825A8-4050-450D-946B-C06AC7599B1E}" destId="{4CA1651F-BFF8-4478-A5B5-C4692BA89DF9}" srcOrd="5" destOrd="0" parTransId="{BBF74CE0-D07D-423E-A2B8-EB102DA22968}" sibTransId="{6472CAB6-2DF6-4058-85F5-893BB4C19531}"/>
    <dgm:cxn modelId="{24EF5ED8-9E0B-4F35-B4DE-35EF8C914D23}" type="presOf" srcId="{724BFF89-D83B-4D4B-B53E-76D0A4D1ABF4}" destId="{E08022FC-0AAE-4956-A49B-E9C19A3CFC27}" srcOrd="0" destOrd="0" presId="urn:microsoft.com/office/officeart/2005/8/layout/process2"/>
    <dgm:cxn modelId="{993BBAD9-6134-4820-980A-88C4A515BEB0}" srcId="{E47825A8-4050-450D-946B-C06AC7599B1E}" destId="{4999F080-D064-4234-957F-9FDEE518D1D4}" srcOrd="4" destOrd="0" parTransId="{18AD26E9-202B-4EF0-8D60-42C585CFDB82}" sibTransId="{08EF1475-CAA4-4636-B7B4-5569D98EE9FF}"/>
    <dgm:cxn modelId="{1966A3DC-EE5F-4816-8F4C-74B479427D5E}" type="presOf" srcId="{248C9327-E7C6-44B2-AF6F-EFCD1B35A8E3}" destId="{CBCDEBAE-5C76-4021-BE29-ACF976CE55D0}" srcOrd="1" destOrd="0" presId="urn:microsoft.com/office/officeart/2005/8/layout/process2"/>
    <dgm:cxn modelId="{4D0775E2-BCA2-44FE-9329-4075503E5413}" type="presOf" srcId="{4CA1651F-BFF8-4478-A5B5-C4692BA89DF9}" destId="{0FE629B0-E33F-434A-8482-BE55D5C93044}" srcOrd="0" destOrd="0" presId="urn:microsoft.com/office/officeart/2005/8/layout/process2"/>
    <dgm:cxn modelId="{5892F3E3-3D60-4C26-9115-1208A661AF32}" type="presOf" srcId="{E47825A8-4050-450D-946B-C06AC7599B1E}" destId="{1BA32DB2-3559-4005-97E3-71FE4835A387}" srcOrd="0" destOrd="0" presId="urn:microsoft.com/office/officeart/2005/8/layout/process2"/>
    <dgm:cxn modelId="{107E4DE9-0794-4049-A591-75B6F858FA1C}" type="presOf" srcId="{DC1DADEC-1D62-4164-9180-5923B4CA4D14}" destId="{D88BC817-A4FB-4EEE-B285-2521A4BEDC9D}" srcOrd="0" destOrd="0" presId="urn:microsoft.com/office/officeart/2005/8/layout/process2"/>
    <dgm:cxn modelId="{8E328DFA-03E1-4969-9019-651ADC6BEB18}" srcId="{E47825A8-4050-450D-946B-C06AC7599B1E}" destId="{A45D83A7-6852-4DE5-AC69-C0AF5A316A66}" srcOrd="0" destOrd="0" parTransId="{182DC573-5CCB-4132-B0EF-37390B37D656}" sibTransId="{724BFF89-D83B-4D4B-B53E-76D0A4D1ABF4}"/>
    <dgm:cxn modelId="{D41EB81B-A944-42AB-AE44-382080109083}" type="presParOf" srcId="{1BA32DB2-3559-4005-97E3-71FE4835A387}" destId="{F3BCC860-2092-4E9B-9199-F4753D1FDE64}" srcOrd="0" destOrd="0" presId="urn:microsoft.com/office/officeart/2005/8/layout/process2"/>
    <dgm:cxn modelId="{8FB6B550-BE3E-4A21-A88F-3F4F4E289807}" type="presParOf" srcId="{1BA32DB2-3559-4005-97E3-71FE4835A387}" destId="{E08022FC-0AAE-4956-A49B-E9C19A3CFC27}" srcOrd="1" destOrd="0" presId="urn:microsoft.com/office/officeart/2005/8/layout/process2"/>
    <dgm:cxn modelId="{A51C5210-2CBE-48E4-AB44-4F4706FE5BB3}" type="presParOf" srcId="{E08022FC-0AAE-4956-A49B-E9C19A3CFC27}" destId="{664DBB66-5075-4512-A36D-D1267345B647}" srcOrd="0" destOrd="0" presId="urn:microsoft.com/office/officeart/2005/8/layout/process2"/>
    <dgm:cxn modelId="{87173EEC-8131-48D3-8DBD-A2732B1A4FD4}" type="presParOf" srcId="{1BA32DB2-3559-4005-97E3-71FE4835A387}" destId="{F5A803BA-BECC-4444-8E06-0AE8C7FA594B}" srcOrd="2" destOrd="0" presId="urn:microsoft.com/office/officeart/2005/8/layout/process2"/>
    <dgm:cxn modelId="{CE85F596-90C5-46A1-A3B4-3E884813A32F}" type="presParOf" srcId="{1BA32DB2-3559-4005-97E3-71FE4835A387}" destId="{35F19AA1-62D9-4D42-9A97-030D50F76D0E}" srcOrd="3" destOrd="0" presId="urn:microsoft.com/office/officeart/2005/8/layout/process2"/>
    <dgm:cxn modelId="{00DA41FD-CF12-4170-A42F-A622F2127206}" type="presParOf" srcId="{35F19AA1-62D9-4D42-9A97-030D50F76D0E}" destId="{73C1C6B8-4E6B-4DC3-AC48-F0F5955C37F5}" srcOrd="0" destOrd="0" presId="urn:microsoft.com/office/officeart/2005/8/layout/process2"/>
    <dgm:cxn modelId="{A7D88C98-031D-455F-9561-DD3C81E33D56}" type="presParOf" srcId="{1BA32DB2-3559-4005-97E3-71FE4835A387}" destId="{5CF9D4B4-1D4A-48FF-B282-42F8AD8B6337}" srcOrd="4" destOrd="0" presId="urn:microsoft.com/office/officeart/2005/8/layout/process2"/>
    <dgm:cxn modelId="{8CA65248-1814-492E-A4B4-918F6B76C4CE}" type="presParOf" srcId="{1BA32DB2-3559-4005-97E3-71FE4835A387}" destId="{D88BC817-A4FB-4EEE-B285-2521A4BEDC9D}" srcOrd="5" destOrd="0" presId="urn:microsoft.com/office/officeart/2005/8/layout/process2"/>
    <dgm:cxn modelId="{4F3B749F-2505-4A83-92A7-CC25ABCB997C}" type="presParOf" srcId="{D88BC817-A4FB-4EEE-B285-2521A4BEDC9D}" destId="{7ABFB589-63C8-4A8B-9C8E-7DCE9DF55B16}" srcOrd="0" destOrd="0" presId="urn:microsoft.com/office/officeart/2005/8/layout/process2"/>
    <dgm:cxn modelId="{FE128716-EBAA-477F-B00F-38DDEB70F8B8}" type="presParOf" srcId="{1BA32DB2-3559-4005-97E3-71FE4835A387}" destId="{33F557E7-2525-4786-BCD9-F0D8147D14AD}" srcOrd="6" destOrd="0" presId="urn:microsoft.com/office/officeart/2005/8/layout/process2"/>
    <dgm:cxn modelId="{3BDE56E1-04C9-4478-B1C6-F2DAEF4C077E}" type="presParOf" srcId="{1BA32DB2-3559-4005-97E3-71FE4835A387}" destId="{015046B0-45FC-4C47-B8A2-B9C01FE7AD82}" srcOrd="7" destOrd="0" presId="urn:microsoft.com/office/officeart/2005/8/layout/process2"/>
    <dgm:cxn modelId="{FA7F1CFC-8DDD-4CCC-AC00-24987304B1FB}" type="presParOf" srcId="{015046B0-45FC-4C47-B8A2-B9C01FE7AD82}" destId="{CBCDEBAE-5C76-4021-BE29-ACF976CE55D0}" srcOrd="0" destOrd="0" presId="urn:microsoft.com/office/officeart/2005/8/layout/process2"/>
    <dgm:cxn modelId="{A11E1D53-BE4A-4BAE-8947-2A8641222D5A}" type="presParOf" srcId="{1BA32DB2-3559-4005-97E3-71FE4835A387}" destId="{99B04341-AB07-454E-A6F1-FFC565DCB307}" srcOrd="8" destOrd="0" presId="urn:microsoft.com/office/officeart/2005/8/layout/process2"/>
    <dgm:cxn modelId="{278158C4-1F55-4D9C-B421-6D5FC830D245}" type="presParOf" srcId="{1BA32DB2-3559-4005-97E3-71FE4835A387}" destId="{D379B45C-2C07-43D8-9D14-D8B3976B4CB5}" srcOrd="9" destOrd="0" presId="urn:microsoft.com/office/officeart/2005/8/layout/process2"/>
    <dgm:cxn modelId="{F3610D2F-CE8C-4688-B287-F0CF3A7B906D}" type="presParOf" srcId="{D379B45C-2C07-43D8-9D14-D8B3976B4CB5}" destId="{3A99A98F-D2E7-4050-9E77-910114AFBB7C}" srcOrd="0" destOrd="0" presId="urn:microsoft.com/office/officeart/2005/8/layout/process2"/>
    <dgm:cxn modelId="{7F66961B-CDD8-4033-8FAB-1ED61649C805}" type="presParOf" srcId="{1BA32DB2-3559-4005-97E3-71FE4835A387}" destId="{0FE629B0-E33F-434A-8482-BE55D5C9304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CC860-2092-4E9B-9199-F4753D1FDE64}">
      <dsp:nvSpPr>
        <dsp:cNvPr id="0" name=""/>
        <dsp:cNvSpPr/>
      </dsp:nvSpPr>
      <dsp:spPr>
        <a:xfrm>
          <a:off x="2849910" y="1948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latin typeface="Calibri Light" panose="020F0302020204030204"/>
            </a:rPr>
            <a:t>Data Collection</a:t>
          </a:r>
          <a:endParaRPr lang="en-IN" sz="1700" kern="1200"/>
        </a:p>
      </dsp:txBody>
      <dsp:txXfrm>
        <a:off x="2872966" y="25004"/>
        <a:ext cx="1424924" cy="741064"/>
      </dsp:txXfrm>
    </dsp:sp>
    <dsp:sp modelId="{E08022FC-0AAE-4956-A49B-E9C19A3CFC27}">
      <dsp:nvSpPr>
        <dsp:cNvPr id="0" name=""/>
        <dsp:cNvSpPr/>
      </dsp:nvSpPr>
      <dsp:spPr>
        <a:xfrm rot="5400000">
          <a:off x="3437833" y="808804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838323"/>
        <a:ext cx="212537" cy="206634"/>
      </dsp:txXfrm>
    </dsp:sp>
    <dsp:sp modelId="{F5A803BA-BECC-4444-8E06-0AE8C7FA594B}">
      <dsp:nvSpPr>
        <dsp:cNvPr id="0" name=""/>
        <dsp:cNvSpPr/>
      </dsp:nvSpPr>
      <dsp:spPr>
        <a:xfrm>
          <a:off x="2849910" y="1182713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latin typeface="Calibri Light" panose="020F0302020204030204"/>
            </a:rPr>
            <a:t>Data Preprocessing</a:t>
          </a:r>
          <a:endParaRPr lang="en-IN" sz="1700" kern="1200"/>
        </a:p>
      </dsp:txBody>
      <dsp:txXfrm>
        <a:off x="2872966" y="1205769"/>
        <a:ext cx="1424924" cy="741064"/>
      </dsp:txXfrm>
    </dsp:sp>
    <dsp:sp modelId="{35F19AA1-62D9-4D42-9A97-030D50F76D0E}">
      <dsp:nvSpPr>
        <dsp:cNvPr id="0" name=""/>
        <dsp:cNvSpPr/>
      </dsp:nvSpPr>
      <dsp:spPr>
        <a:xfrm rot="5400000">
          <a:off x="3437833" y="1989569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2019088"/>
        <a:ext cx="212537" cy="206634"/>
      </dsp:txXfrm>
    </dsp:sp>
    <dsp:sp modelId="{5CF9D4B4-1D4A-48FF-B282-42F8AD8B6337}">
      <dsp:nvSpPr>
        <dsp:cNvPr id="0" name=""/>
        <dsp:cNvSpPr/>
      </dsp:nvSpPr>
      <dsp:spPr>
        <a:xfrm>
          <a:off x="2849910" y="2363478"/>
          <a:ext cx="1471036" cy="14201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>
              <a:latin typeface="Calibri Light" panose="020F0302020204030204"/>
            </a:rPr>
            <a:t>Splitting the dataset for training and testing</a:t>
          </a:r>
          <a:endParaRPr lang="en-IN" sz="1700" kern="1200"/>
        </a:p>
      </dsp:txBody>
      <dsp:txXfrm>
        <a:off x="2891506" y="2405074"/>
        <a:ext cx="1387844" cy="1336985"/>
      </dsp:txXfrm>
    </dsp:sp>
    <dsp:sp modelId="{D88BC817-A4FB-4EEE-B285-2521A4BEDC9D}">
      <dsp:nvSpPr>
        <dsp:cNvPr id="0" name=""/>
        <dsp:cNvSpPr/>
      </dsp:nvSpPr>
      <dsp:spPr>
        <a:xfrm rot="5400000">
          <a:off x="3437833" y="3803335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3832854"/>
        <a:ext cx="212537" cy="206634"/>
      </dsp:txXfrm>
    </dsp:sp>
    <dsp:sp modelId="{33F557E7-2525-4786-BCD9-F0D8147D14AD}">
      <dsp:nvSpPr>
        <dsp:cNvPr id="0" name=""/>
        <dsp:cNvSpPr/>
      </dsp:nvSpPr>
      <dsp:spPr>
        <a:xfrm>
          <a:off x="2849910" y="4177244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Defining the Model</a:t>
          </a:r>
          <a:endParaRPr lang="en-IN" sz="1700" kern="1200"/>
        </a:p>
      </dsp:txBody>
      <dsp:txXfrm>
        <a:off x="2872966" y="4200300"/>
        <a:ext cx="1424924" cy="741064"/>
      </dsp:txXfrm>
    </dsp:sp>
    <dsp:sp modelId="{015046B0-45FC-4C47-B8A2-B9C01FE7AD82}">
      <dsp:nvSpPr>
        <dsp:cNvPr id="0" name=""/>
        <dsp:cNvSpPr/>
      </dsp:nvSpPr>
      <dsp:spPr>
        <a:xfrm rot="5400000">
          <a:off x="3437833" y="4984100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5013619"/>
        <a:ext cx="212537" cy="206634"/>
      </dsp:txXfrm>
    </dsp:sp>
    <dsp:sp modelId="{99B04341-AB07-454E-A6F1-FFC565DCB307}">
      <dsp:nvSpPr>
        <dsp:cNvPr id="0" name=""/>
        <dsp:cNvSpPr/>
      </dsp:nvSpPr>
      <dsp:spPr>
        <a:xfrm>
          <a:off x="2849910" y="5358009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 the Model</a:t>
          </a:r>
          <a:endParaRPr lang="en-IN" sz="1700" kern="1200"/>
        </a:p>
      </dsp:txBody>
      <dsp:txXfrm>
        <a:off x="2872966" y="5381065"/>
        <a:ext cx="1424924" cy="741064"/>
      </dsp:txXfrm>
    </dsp:sp>
    <dsp:sp modelId="{D379B45C-2C07-43D8-9D14-D8B3976B4CB5}">
      <dsp:nvSpPr>
        <dsp:cNvPr id="0" name=""/>
        <dsp:cNvSpPr/>
      </dsp:nvSpPr>
      <dsp:spPr>
        <a:xfrm rot="5400000">
          <a:off x="3437833" y="6164865"/>
          <a:ext cx="295191" cy="3542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-5400000">
        <a:off x="3479161" y="6194384"/>
        <a:ext cx="212537" cy="206634"/>
      </dsp:txXfrm>
    </dsp:sp>
    <dsp:sp modelId="{0FE629B0-E33F-434A-8482-BE55D5C93044}">
      <dsp:nvSpPr>
        <dsp:cNvPr id="0" name=""/>
        <dsp:cNvSpPr/>
      </dsp:nvSpPr>
      <dsp:spPr>
        <a:xfrm>
          <a:off x="2849910" y="6538774"/>
          <a:ext cx="1471036" cy="7871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Evaluating </a:t>
          </a:r>
          <a:endParaRPr lang="en-IN" sz="1700" kern="1200"/>
        </a:p>
      </dsp:txBody>
      <dsp:txXfrm>
        <a:off x="2872966" y="6561830"/>
        <a:ext cx="1424924" cy="741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4E2E0D-0EF6-568F-F54F-946B48CF8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BFD76-6D4A-D586-5A10-622CF77F65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75F81-749C-4CC1-9A80-3E4B4CE384E0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8D1F7-6AFD-65AF-4A61-2E0FBAF633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3828E-19D8-5E7B-5BF3-8956403E01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B8E8D-7ED4-4B6E-8759-84FDE2D92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219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98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mritavishwavidyapeetham-my.sharepoint.com/:u:/g/personal/cb_sc_u4aie24132_cb_students_amrita_edu/Ec_RH1PdAnxMth4mCONfG88BAVCVYxd2BGa2HX6Ol1wliw?e=8IWMf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F8AB9-AC3D-A818-9CC9-7481B35A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67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8AB7D1-896F-A60D-A410-F08AD33FED30}"/>
              </a:ext>
            </a:extLst>
          </p:cNvPr>
          <p:cNvSpPr txBox="1"/>
          <p:nvPr/>
        </p:nvSpPr>
        <p:spPr>
          <a:xfrm>
            <a:off x="1170879" y="2656324"/>
            <a:ext cx="12188282" cy="1605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b="1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Artificial Intelligence Techniques for Load Forecasting in an Electric Utility</a:t>
            </a:r>
            <a:endParaRPr lang="en-US" sz="5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84BA-64DD-7C0D-E8B7-6C5338396191}"/>
              </a:ext>
            </a:extLst>
          </p:cNvPr>
          <p:cNvSpPr txBox="1"/>
          <p:nvPr/>
        </p:nvSpPr>
        <p:spPr>
          <a:xfrm>
            <a:off x="3640873" y="6307588"/>
            <a:ext cx="7348654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IN" sz="2000" b="1" u="sng">
                <a:latin typeface="Arial Rounded MT Bold" panose="020F0704030504030204" pitchFamily="34" charset="0"/>
              </a:rPr>
              <a:t>GROUP MEMBER                     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VARSHITHA 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MEERA NAMBIAR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YASHWANTH V</a:t>
            </a:r>
          </a:p>
          <a:p>
            <a:r>
              <a:rPr lang="en-IN" sz="2000" b="1" u="sng">
                <a:latin typeface="Arial Rounded MT Bold" panose="020F0704030504030204" pitchFamily="34" charset="0"/>
              </a:rPr>
              <a:t>ROLL NO: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CB.SC.U4AIE24114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CB.SC.U4AIE24132</a:t>
            </a:r>
          </a:p>
          <a:p>
            <a:r>
              <a:rPr lang="en-IN" sz="2000" b="1">
                <a:latin typeface="Arial Rounded MT Bold" panose="020F0704030504030204" pitchFamily="34" charset="0"/>
              </a:rPr>
              <a:t>CB.SC.U4AIE24160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5A61C-929F-92F7-C188-23F2AEAC9DE8}"/>
              </a:ext>
            </a:extLst>
          </p:cNvPr>
          <p:cNvSpPr txBox="1"/>
          <p:nvPr/>
        </p:nvSpPr>
        <p:spPr>
          <a:xfrm>
            <a:off x="3640873" y="4605454"/>
            <a:ext cx="6724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CSE(AI)-B</a:t>
            </a:r>
          </a:p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GROUP 14</a:t>
            </a:r>
          </a:p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EEE &amp; UID</a:t>
            </a:r>
          </a:p>
        </p:txBody>
      </p:sp>
    </p:spTree>
    <p:extLst>
      <p:ext uri="{BB962C8B-B14F-4D97-AF65-F5344CB8AC3E}">
        <p14:creationId xmlns:p14="http://schemas.microsoft.com/office/powerpoint/2010/main" val="31425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000" y="1035248"/>
            <a:ext cx="10054471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Comparative Analysis of ANN and SVM Techniques </a:t>
            </a:r>
            <a:endParaRPr lang="en-US" sz="33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70" y="1901309"/>
            <a:ext cx="1668423" cy="12925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0488" y="2552819"/>
            <a:ext cx="8774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600"/>
          </a:p>
        </p:txBody>
      </p:sp>
      <p:sp>
        <p:nvSpPr>
          <p:cNvPr id="5" name="Text 2"/>
          <p:cNvSpPr/>
          <p:nvPr/>
        </p:nvSpPr>
        <p:spPr>
          <a:xfrm>
            <a:off x="4942642" y="2065258"/>
            <a:ext cx="215253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⭐</a:t>
            </a: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1650"/>
          </a:p>
        </p:txBody>
      </p:sp>
      <p:sp>
        <p:nvSpPr>
          <p:cNvPr id="6" name="Text 3"/>
          <p:cNvSpPr/>
          <p:nvPr/>
        </p:nvSpPr>
        <p:spPr>
          <a:xfrm>
            <a:off x="4942642" y="2447925"/>
            <a:ext cx="583715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highly accurate predictions, closely matching actual load.</a:t>
            </a:r>
            <a:endParaRPr lang="en-US" sz="1250"/>
          </a:p>
        </p:txBody>
      </p:sp>
      <p:sp>
        <p:nvSpPr>
          <p:cNvPr id="7" name="Text 4"/>
          <p:cNvSpPr/>
          <p:nvPr/>
        </p:nvSpPr>
        <p:spPr>
          <a:xfrm>
            <a:off x="4942642" y="2767608"/>
            <a:ext cx="583715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predictions are close but slightly less accurate than ANN.</a:t>
            </a:r>
            <a:endParaRPr lang="en-US" sz="1250"/>
          </a:p>
        </p:txBody>
      </p:sp>
      <p:sp>
        <p:nvSpPr>
          <p:cNvPr id="8" name="Shape 5"/>
          <p:cNvSpPr/>
          <p:nvPr/>
        </p:nvSpPr>
        <p:spPr>
          <a:xfrm>
            <a:off x="4819650" y="3204805"/>
            <a:ext cx="9195792" cy="11430"/>
          </a:xfrm>
          <a:prstGeom prst="roundRect">
            <a:avLst>
              <a:gd name="adj" fmla="val 602644"/>
            </a:avLst>
          </a:prstGeom>
          <a:solidFill>
            <a:srgbClr val="B2D4E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118" y="3234809"/>
            <a:ext cx="3336846" cy="129254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86438" y="3717012"/>
            <a:ext cx="11620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600"/>
          </a:p>
        </p:txBody>
      </p:sp>
      <p:sp>
        <p:nvSpPr>
          <p:cNvPr id="11" name="Text 7"/>
          <p:cNvSpPr/>
          <p:nvPr/>
        </p:nvSpPr>
        <p:spPr>
          <a:xfrm>
            <a:off x="5776913" y="3398758"/>
            <a:ext cx="215253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⭐</a:t>
            </a: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Generalization</a:t>
            </a:r>
            <a:endParaRPr lang="en-US" sz="1650"/>
          </a:p>
        </p:txBody>
      </p:sp>
      <p:sp>
        <p:nvSpPr>
          <p:cNvPr id="12" name="Text 8"/>
          <p:cNvSpPr/>
          <p:nvPr/>
        </p:nvSpPr>
        <p:spPr>
          <a:xfrm>
            <a:off x="5776913" y="3781425"/>
            <a:ext cx="670012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may overfit with complex architectures.</a:t>
            </a:r>
            <a:endParaRPr lang="en-US" sz="1250"/>
          </a:p>
        </p:txBody>
      </p:sp>
      <p:sp>
        <p:nvSpPr>
          <p:cNvPr id="13" name="Text 9"/>
          <p:cNvSpPr/>
          <p:nvPr/>
        </p:nvSpPr>
        <p:spPr>
          <a:xfrm>
            <a:off x="5776913" y="4101108"/>
            <a:ext cx="670012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generalizes well, especially with smaller datasets and proper kernel selection.</a:t>
            </a:r>
            <a:endParaRPr lang="en-US" sz="1250"/>
          </a:p>
        </p:txBody>
      </p:sp>
      <p:sp>
        <p:nvSpPr>
          <p:cNvPr id="14" name="Shape 10"/>
          <p:cNvSpPr/>
          <p:nvPr/>
        </p:nvSpPr>
        <p:spPr>
          <a:xfrm>
            <a:off x="5653921" y="4538305"/>
            <a:ext cx="8361521" cy="11430"/>
          </a:xfrm>
          <a:prstGeom prst="roundRect">
            <a:avLst>
              <a:gd name="adj" fmla="val 602644"/>
            </a:avLst>
          </a:prstGeom>
          <a:solidFill>
            <a:srgbClr val="B2D4E5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47" y="4568309"/>
            <a:ext cx="5005268" cy="129254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86319" y="5050512"/>
            <a:ext cx="1160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600"/>
          </a:p>
        </p:txBody>
      </p:sp>
      <p:sp>
        <p:nvSpPr>
          <p:cNvPr id="17" name="Text 12"/>
          <p:cNvSpPr/>
          <p:nvPr/>
        </p:nvSpPr>
        <p:spPr>
          <a:xfrm>
            <a:off x="6611064" y="4732258"/>
            <a:ext cx="215253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⭐</a:t>
            </a: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Handling</a:t>
            </a:r>
            <a:endParaRPr lang="en-US" sz="1650"/>
          </a:p>
        </p:txBody>
      </p:sp>
      <p:sp>
        <p:nvSpPr>
          <p:cNvPr id="18" name="Text 13"/>
          <p:cNvSpPr/>
          <p:nvPr/>
        </p:nvSpPr>
        <p:spPr>
          <a:xfrm>
            <a:off x="6611064" y="5114925"/>
            <a:ext cx="671703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performs well with large datasets and complex patterns.</a:t>
            </a:r>
            <a:endParaRPr lang="en-US" sz="1250"/>
          </a:p>
        </p:txBody>
      </p:sp>
      <p:sp>
        <p:nvSpPr>
          <p:cNvPr id="19" name="Text 14"/>
          <p:cNvSpPr/>
          <p:nvPr/>
        </p:nvSpPr>
        <p:spPr>
          <a:xfrm>
            <a:off x="6611064" y="5434608"/>
            <a:ext cx="671703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effective for smaller datasets and handles high-dimensional data efficiently.</a:t>
            </a:r>
            <a:endParaRPr lang="en-US" sz="1250"/>
          </a:p>
        </p:txBody>
      </p:sp>
      <p:sp>
        <p:nvSpPr>
          <p:cNvPr id="20" name="Shape 15"/>
          <p:cNvSpPr/>
          <p:nvPr/>
        </p:nvSpPr>
        <p:spPr>
          <a:xfrm>
            <a:off x="6488073" y="5871805"/>
            <a:ext cx="7527369" cy="11430"/>
          </a:xfrm>
          <a:prstGeom prst="roundRect">
            <a:avLst>
              <a:gd name="adj" fmla="val 602644"/>
            </a:avLst>
          </a:prstGeom>
          <a:solidFill>
            <a:srgbClr val="B2D4E5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95" y="5901809"/>
            <a:ext cx="6673691" cy="129254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3889177" y="6384012"/>
            <a:ext cx="11049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600"/>
          </a:p>
        </p:txBody>
      </p:sp>
      <p:sp>
        <p:nvSpPr>
          <p:cNvPr id="23" name="Text 17"/>
          <p:cNvSpPr/>
          <p:nvPr/>
        </p:nvSpPr>
        <p:spPr>
          <a:xfrm>
            <a:off x="7445335" y="6065758"/>
            <a:ext cx="2216468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⭐</a:t>
            </a: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Efficiency:</a:t>
            </a:r>
            <a:endParaRPr lang="en-US" sz="1650"/>
          </a:p>
        </p:txBody>
      </p:sp>
      <p:sp>
        <p:nvSpPr>
          <p:cNvPr id="24" name="Text 18"/>
          <p:cNvSpPr/>
          <p:nvPr/>
        </p:nvSpPr>
        <p:spPr>
          <a:xfrm>
            <a:off x="7445335" y="6448425"/>
            <a:ext cx="581858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requires more time for training due to complex network structures.</a:t>
            </a:r>
            <a:endParaRPr lang="en-US" sz="1250"/>
          </a:p>
        </p:txBody>
      </p:sp>
      <p:sp>
        <p:nvSpPr>
          <p:cNvPr id="25" name="Text 19"/>
          <p:cNvSpPr/>
          <p:nvPr/>
        </p:nvSpPr>
        <p:spPr>
          <a:xfrm>
            <a:off x="7445335" y="6768108"/>
            <a:ext cx="581858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faster in training, especially with smaller datasets.</a:t>
            </a:r>
            <a:endParaRPr lang="en-US" sz="12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5ADA1-0D19-0E83-AB3A-C1DBECBAA825}"/>
              </a:ext>
            </a:extLst>
          </p:cNvPr>
          <p:cNvSpPr txBox="1"/>
          <p:nvPr/>
        </p:nvSpPr>
        <p:spPr>
          <a:xfrm>
            <a:off x="7312926" y="963546"/>
            <a:ext cx="5973571" cy="174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User Interface Design 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3D350B75-CEEE-FD93-DF4C-7F4E340A2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341" y="2152615"/>
            <a:ext cx="4344025" cy="4344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9084C5-F1C0-59C4-D357-0C69F201ABAF}"/>
              </a:ext>
            </a:extLst>
          </p:cNvPr>
          <p:cNvSpPr txBox="1"/>
          <p:nvPr/>
        </p:nvSpPr>
        <p:spPr>
          <a:xfrm>
            <a:off x="7308688" y="2422939"/>
            <a:ext cx="5973094" cy="43671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2"/>
                </a:solidFill>
              </a:rPr>
              <a:t>A simple webpage lets users input data and get predictions instantly.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2"/>
                </a:solidFill>
              </a:rPr>
              <a:t>Why UID?</a:t>
            </a:r>
            <a:endParaRPr lang="en-US" sz="22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2"/>
                </a:solidFill>
              </a:rPr>
              <a:t>✅ </a:t>
            </a:r>
            <a:r>
              <a:rPr lang="en-US" sz="2200" b="1">
                <a:solidFill>
                  <a:schemeClr val="tx2"/>
                </a:solidFill>
              </a:rPr>
              <a:t>Makes AI Load Forecasting Accessible</a:t>
            </a:r>
            <a:r>
              <a:rPr lang="en-US" sz="2200">
                <a:solidFill>
                  <a:schemeClr val="tx2"/>
                </a:solidFill>
              </a:rPr>
              <a:t>.</a:t>
            </a: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2"/>
                </a:solidFill>
              </a:rPr>
              <a:t>✅ </a:t>
            </a:r>
            <a:r>
              <a:rPr lang="en-US" sz="2200" b="1">
                <a:solidFill>
                  <a:schemeClr val="tx2"/>
                </a:solidFill>
              </a:rPr>
              <a:t>Allows Real-Time Predictions Without MATLAB Coding</a:t>
            </a:r>
            <a:r>
              <a:rPr lang="en-US" sz="2200">
                <a:solidFill>
                  <a:schemeClr val="tx2"/>
                </a:solidFill>
              </a:rPr>
              <a:t>.</a:t>
            </a: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2"/>
                </a:solidFill>
              </a:rPr>
              <a:t>✅ </a:t>
            </a:r>
            <a:r>
              <a:rPr lang="en-US" sz="2200" b="1">
                <a:solidFill>
                  <a:schemeClr val="tx2"/>
                </a:solidFill>
              </a:rPr>
              <a:t>Works on Web &amp; Mobile (Future Deployment Possibilities)</a:t>
            </a:r>
            <a:r>
              <a:rPr lang="en-US" sz="2200">
                <a:solidFill>
                  <a:schemeClr val="tx2"/>
                </a:solidFill>
              </a:rPr>
              <a:t>.</a:t>
            </a: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2"/>
                </a:solidFill>
              </a:rPr>
              <a:t>✅ </a:t>
            </a:r>
            <a:r>
              <a:rPr lang="en-US" sz="2200" b="1">
                <a:solidFill>
                  <a:schemeClr val="tx2"/>
                </a:solidFill>
              </a:rPr>
              <a:t>Easy for Non-Technical Users</a:t>
            </a:r>
            <a:r>
              <a:rPr lang="en-US" sz="2200">
                <a:solidFill>
                  <a:schemeClr val="tx2"/>
                </a:solidFill>
              </a:rPr>
              <a:t>.</a:t>
            </a: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162" y="63595"/>
            <a:ext cx="7114328" cy="8166006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0A77878-88AA-B6D0-D07C-0AD7D3CBE528}"/>
              </a:ext>
            </a:extLst>
          </p:cNvPr>
          <p:cNvSpPr txBox="1"/>
          <p:nvPr/>
        </p:nvSpPr>
        <p:spPr>
          <a:xfrm>
            <a:off x="6298784" y="7036154"/>
            <a:ext cx="7700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An outline of our page:</a:t>
            </a:r>
            <a:r>
              <a:rPr lang="en-US" b="1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  <a:hlinkClick r:id="rId4"/>
              </a:rPr>
              <a:t>ai forecasting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696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580668"/>
            <a:ext cx="13152120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Limitations of AI-based Load Forecasting</a:t>
            </a:r>
            <a:endParaRPr lang="en-US" sz="4350"/>
          </a:p>
        </p:txBody>
      </p:sp>
      <p:sp>
        <p:nvSpPr>
          <p:cNvPr id="3" name="Shape 1"/>
          <p:cNvSpPr/>
          <p:nvPr/>
        </p:nvSpPr>
        <p:spPr>
          <a:xfrm>
            <a:off x="739140" y="2388870"/>
            <a:ext cx="2191941" cy="1571149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7858" y="2963228"/>
            <a:ext cx="11299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50"/>
          </a:p>
        </p:txBody>
      </p:sp>
      <p:sp>
        <p:nvSpPr>
          <p:cNvPr id="5" name="Text 3"/>
          <p:cNvSpPr/>
          <p:nvPr/>
        </p:nvSpPr>
        <p:spPr>
          <a:xfrm>
            <a:off x="3142178" y="2599968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Quality</a:t>
            </a:r>
            <a:endParaRPr lang="en-US" sz="2150"/>
          </a:p>
        </p:txBody>
      </p:sp>
      <p:sp>
        <p:nvSpPr>
          <p:cNvPr id="6" name="Text 4"/>
          <p:cNvSpPr/>
          <p:nvPr/>
        </p:nvSpPr>
        <p:spPr>
          <a:xfrm>
            <a:off x="3142178" y="3073122"/>
            <a:ext cx="1053798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models need accurate and complete data to make correct forecasts. If the data is poor or missing, it can cause wrong and biased predictions.</a:t>
            </a:r>
            <a:endParaRPr lang="en-US" sz="1650"/>
          </a:p>
        </p:txBody>
      </p:sp>
      <p:sp>
        <p:nvSpPr>
          <p:cNvPr id="7" name="Shape 5"/>
          <p:cNvSpPr/>
          <p:nvPr/>
        </p:nvSpPr>
        <p:spPr>
          <a:xfrm>
            <a:off x="3036570" y="3950494"/>
            <a:ext cx="10749201" cy="11430"/>
          </a:xfrm>
          <a:prstGeom prst="roundRect">
            <a:avLst>
              <a:gd name="adj" fmla="val 77600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39140" y="4065508"/>
            <a:ext cx="4384000" cy="1571149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57858" y="4639866"/>
            <a:ext cx="14966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50"/>
          </a:p>
        </p:txBody>
      </p:sp>
      <p:sp>
        <p:nvSpPr>
          <p:cNvPr id="10" name="Text 8"/>
          <p:cNvSpPr/>
          <p:nvPr/>
        </p:nvSpPr>
        <p:spPr>
          <a:xfrm>
            <a:off x="5334238" y="4276606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Overfitting</a:t>
            </a:r>
            <a:endParaRPr lang="en-US" sz="2150"/>
          </a:p>
        </p:txBody>
      </p:sp>
      <p:sp>
        <p:nvSpPr>
          <p:cNvPr id="11" name="Text 9"/>
          <p:cNvSpPr/>
          <p:nvPr/>
        </p:nvSpPr>
        <p:spPr>
          <a:xfrm>
            <a:off x="5334238" y="4749760"/>
            <a:ext cx="834592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models can become too focused on the training data, making it hard for them to predict accurately when faced with new data.</a:t>
            </a:r>
            <a:endParaRPr lang="en-US" sz="1650"/>
          </a:p>
        </p:txBody>
      </p:sp>
      <p:sp>
        <p:nvSpPr>
          <p:cNvPr id="12" name="Shape 10"/>
          <p:cNvSpPr/>
          <p:nvPr/>
        </p:nvSpPr>
        <p:spPr>
          <a:xfrm>
            <a:off x="5228630" y="5627132"/>
            <a:ext cx="8557141" cy="11430"/>
          </a:xfrm>
          <a:prstGeom prst="roundRect">
            <a:avLst>
              <a:gd name="adj" fmla="val 77600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39140" y="5742146"/>
            <a:ext cx="6576060" cy="1909048"/>
          </a:xfrm>
          <a:prstGeom prst="roundRect">
            <a:avLst>
              <a:gd name="adj" fmla="val 464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57858" y="6485453"/>
            <a:ext cx="14942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50"/>
          </a:p>
        </p:txBody>
      </p:sp>
      <p:sp>
        <p:nvSpPr>
          <p:cNvPr id="15" name="Text 13"/>
          <p:cNvSpPr/>
          <p:nvPr/>
        </p:nvSpPr>
        <p:spPr>
          <a:xfrm>
            <a:off x="7526298" y="5953244"/>
            <a:ext cx="277177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Interpretability</a:t>
            </a:r>
            <a:endParaRPr lang="en-US" sz="2150"/>
          </a:p>
        </p:txBody>
      </p:sp>
      <p:sp>
        <p:nvSpPr>
          <p:cNvPr id="16" name="Text 14"/>
          <p:cNvSpPr/>
          <p:nvPr/>
        </p:nvSpPr>
        <p:spPr>
          <a:xfrm>
            <a:off x="7526298" y="6426398"/>
            <a:ext cx="6153864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0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AI models can become too focused on the training data, making it hard for them to predict accurately when faced with new data.</a:t>
            </a:r>
            <a:endParaRPr lang="en-US" sz="1700">
              <a:solidFill>
                <a:srgbClr val="000000"/>
              </a:solidFill>
              <a:latin typeface="Inter"/>
              <a:ea typeface="Inter"/>
              <a:cs typeface="Inter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>
              <a:solidFill>
                <a:srgbClr val="272525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38" y="620435"/>
            <a:ext cx="4592836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</a:t>
            </a:r>
            <a:endParaRPr lang="en-US" sz="3600"/>
          </a:p>
        </p:txBody>
      </p:sp>
      <p:sp>
        <p:nvSpPr>
          <p:cNvPr id="4" name="Text 1"/>
          <p:cNvSpPr/>
          <p:nvPr/>
        </p:nvSpPr>
        <p:spPr>
          <a:xfrm>
            <a:off x="612338" y="1544360"/>
            <a:ext cx="3828455" cy="577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4500"/>
          </a:p>
        </p:txBody>
      </p:sp>
      <p:sp>
        <p:nvSpPr>
          <p:cNvPr id="5" name="Text 2"/>
          <p:cNvSpPr/>
          <p:nvPr/>
        </p:nvSpPr>
        <p:spPr>
          <a:xfrm>
            <a:off x="1378387" y="2340293"/>
            <a:ext cx="22963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</a:t>
            </a:r>
            <a:endParaRPr lang="en-US" sz="1800"/>
          </a:p>
        </p:txBody>
      </p:sp>
      <p:sp>
        <p:nvSpPr>
          <p:cNvPr id="6" name="Text 3"/>
          <p:cNvSpPr/>
          <p:nvPr/>
        </p:nvSpPr>
        <p:spPr>
          <a:xfrm>
            <a:off x="612338" y="2732246"/>
            <a:ext cx="382845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research will focus on integrating AI with other technologies, such as smart grids and demand response, for improved load management.</a:t>
            </a:r>
            <a:endParaRPr lang="en-US" sz="1350"/>
          </a:p>
        </p:txBody>
      </p:sp>
      <p:sp>
        <p:nvSpPr>
          <p:cNvPr id="7" name="Text 4"/>
          <p:cNvSpPr/>
          <p:nvPr/>
        </p:nvSpPr>
        <p:spPr>
          <a:xfrm>
            <a:off x="4703207" y="1544360"/>
            <a:ext cx="3828455" cy="577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500"/>
          </a:p>
        </p:txBody>
      </p:sp>
      <p:sp>
        <p:nvSpPr>
          <p:cNvPr id="8" name="Text 5"/>
          <p:cNvSpPr/>
          <p:nvPr/>
        </p:nvSpPr>
        <p:spPr>
          <a:xfrm>
            <a:off x="5469255" y="2340293"/>
            <a:ext cx="22963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Advancements</a:t>
            </a:r>
            <a:endParaRPr lang="en-US" sz="1800"/>
          </a:p>
        </p:txBody>
      </p:sp>
      <p:sp>
        <p:nvSpPr>
          <p:cNvPr id="9" name="Text 6"/>
          <p:cNvSpPr/>
          <p:nvPr/>
        </p:nvSpPr>
        <p:spPr>
          <a:xfrm>
            <a:off x="4703207" y="2732246"/>
            <a:ext cx="382845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development of new and advanced AI techniques, such as deep learning, holds promise for enhancing load forecasting capabilities.</a:t>
            </a:r>
            <a:endParaRPr lang="en-US" sz="1350"/>
          </a:p>
        </p:txBody>
      </p:sp>
      <p:sp>
        <p:nvSpPr>
          <p:cNvPr id="10" name="Text 7"/>
          <p:cNvSpPr/>
          <p:nvPr/>
        </p:nvSpPr>
        <p:spPr>
          <a:xfrm>
            <a:off x="2657713" y="4464606"/>
            <a:ext cx="3828455" cy="577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4500"/>
          </a:p>
        </p:txBody>
      </p:sp>
      <p:sp>
        <p:nvSpPr>
          <p:cNvPr id="11" name="Text 8"/>
          <p:cNvSpPr/>
          <p:nvPr/>
        </p:nvSpPr>
        <p:spPr>
          <a:xfrm>
            <a:off x="3423761" y="5260538"/>
            <a:ext cx="22963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</a:t>
            </a:r>
            <a:endParaRPr lang="en-US" sz="1800"/>
          </a:p>
        </p:txBody>
      </p:sp>
      <p:sp>
        <p:nvSpPr>
          <p:cNvPr id="12" name="Text 9"/>
          <p:cNvSpPr/>
          <p:nvPr/>
        </p:nvSpPr>
        <p:spPr>
          <a:xfrm>
            <a:off x="2657713" y="5652492"/>
            <a:ext cx="382845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leveraging AI, electric utilities can achieve greater operational efficiency, ensure grid reliability, and optimize energy resources, benefitting both the industry and consumers.</a:t>
            </a:r>
            <a:endParaRPr lang="en-US" sz="1350"/>
          </a:p>
        </p:txBody>
      </p:sp>
      <p:sp>
        <p:nvSpPr>
          <p:cNvPr id="13" name="Text 10"/>
          <p:cNvSpPr/>
          <p:nvPr/>
        </p:nvSpPr>
        <p:spPr>
          <a:xfrm>
            <a:off x="612338" y="7035046"/>
            <a:ext cx="4592836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2066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Conclusion</a:t>
            </a:r>
            <a:endParaRPr lang="en-US" sz="4650"/>
          </a:p>
        </p:txBody>
      </p:sp>
      <p:sp>
        <p:nvSpPr>
          <p:cNvPr id="5" name="Text 1"/>
          <p:cNvSpPr/>
          <p:nvPr/>
        </p:nvSpPr>
        <p:spPr>
          <a:xfrm>
            <a:off x="793790" y="2605088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endParaRPr lang="en-US" sz="2800"/>
          </a:p>
        </p:txBody>
      </p:sp>
      <p:sp>
        <p:nvSpPr>
          <p:cNvPr id="6" name="Text 2"/>
          <p:cNvSpPr/>
          <p:nvPr/>
        </p:nvSpPr>
        <p:spPr>
          <a:xfrm>
            <a:off x="793790" y="33918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Load Forecasting: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Both </a:t>
            </a: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predicted short-term electricity load effectively, with </a:t>
            </a: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 being more accurate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793790" y="41969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Resource Management: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helps utilities </a:t>
            </a: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allocate energy efficiently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based on seasonal demand.</a:t>
            </a:r>
            <a:endParaRPr lang="en-US" sz="1750"/>
          </a:p>
        </p:txBody>
      </p:sp>
      <p:sp>
        <p:nvSpPr>
          <p:cNvPr id="8" name="Text 4"/>
          <p:cNvSpPr/>
          <p:nvPr/>
        </p:nvSpPr>
        <p:spPr>
          <a:xfrm>
            <a:off x="793790" y="500205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Promotes Sustainable Energy: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Forecasting supports the </a:t>
            </a: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optimal use of traditional and renewable energy sources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improves energy storage.</a:t>
            </a:r>
            <a:endParaRPr lang="en-US" sz="1750"/>
          </a:p>
        </p:txBody>
      </p:sp>
      <p:sp>
        <p:nvSpPr>
          <p:cNvPr id="9" name="Text 5"/>
          <p:cNvSpPr/>
          <p:nvPr/>
        </p:nvSpPr>
        <p:spPr>
          <a:xfrm>
            <a:off x="793790" y="63459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A84232-60FF-D797-79BC-1F1FB23E4C08}"/>
              </a:ext>
            </a:extLst>
          </p:cNvPr>
          <p:cNvSpPr txBox="1"/>
          <p:nvPr/>
        </p:nvSpPr>
        <p:spPr>
          <a:xfrm>
            <a:off x="579080" y="375620"/>
            <a:ext cx="12661522" cy="62324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ea typeface="Calibri"/>
                <a:cs typeface="Calibri"/>
              </a:rPr>
              <a:t>REFERANCES: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S. R. Kolla and X. Ni, "Artificial Intelligence Techniques for Load Forecasting in an Electric Utility," Electronics and Computer Engineering Technology, Bowling Green State University, Bowling Green, OH, USA.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Y. Lu, "Short-term load forecasting method based on structural neural network," in </a:t>
            </a:r>
            <a:r>
              <a:rPr lang="en-US" sz="2800" b="1" i="1">
                <a:ea typeface="+mn-lt"/>
                <a:cs typeface="+mn-lt"/>
              </a:rPr>
              <a:t>Proc. 7th World Congress on Intelligent Control and Automation (WCICA)</a:t>
            </a:r>
            <a:r>
              <a:rPr lang="en-US" sz="2800" b="1">
                <a:ea typeface="+mn-lt"/>
                <a:cs typeface="+mn-lt"/>
              </a:rPr>
              <a:t>, Shenyang, Liaoning, China, Jun. 25–27, 2008, pp.</a:t>
            </a:r>
            <a:endParaRPr lang="en-US" sz="2800" b="1">
              <a:ea typeface="Calibri" panose="020F0502020204030204"/>
              <a:cs typeface="Calibri" panose="020F0502020204030204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>
                <a:ea typeface="Calibri" panose="020F0502020204030204"/>
                <a:cs typeface="Calibri" panose="020F0502020204030204"/>
              </a:rPr>
              <a:t>OTHER ONLINE RESOURCES</a:t>
            </a:r>
          </a:p>
          <a:p>
            <a:pPr marL="457200" indent="-457200">
              <a:buFont typeface="Arial"/>
              <a:buChar char="•"/>
            </a:pPr>
            <a:endParaRPr lang="en-US" sz="2800" b="1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1809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474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77"/>
            <a:ext cx="14630400" cy="21281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32340" y="235952"/>
            <a:ext cx="7556421" cy="1029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/>
              <a:t>INTRODUCTION:</a:t>
            </a:r>
          </a:p>
        </p:txBody>
      </p:sp>
      <p:sp>
        <p:nvSpPr>
          <p:cNvPr id="5" name="Text 1"/>
          <p:cNvSpPr/>
          <p:nvPr/>
        </p:nvSpPr>
        <p:spPr>
          <a:xfrm>
            <a:off x="260779" y="2396093"/>
            <a:ext cx="35015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Load Forecasting?</a:t>
            </a:r>
            <a:endParaRPr lang="en-US" sz="2300"/>
          </a:p>
        </p:txBody>
      </p:sp>
      <p:sp>
        <p:nvSpPr>
          <p:cNvPr id="6" name="Text 2"/>
          <p:cNvSpPr/>
          <p:nvPr/>
        </p:nvSpPr>
        <p:spPr>
          <a:xfrm>
            <a:off x="260779" y="2994321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forecasting predicts the demand for electricity at different times in the future, considering factors like weather, season, and historical data.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5261544" y="2335727"/>
            <a:ext cx="35015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Short-Term Load Forecasting</a:t>
            </a:r>
            <a:endParaRPr lang="en-US" sz="2300"/>
          </a:p>
        </p:txBody>
      </p:sp>
      <p:sp>
        <p:nvSpPr>
          <p:cNvPr id="8" name="Text 4"/>
          <p:cNvSpPr/>
          <p:nvPr/>
        </p:nvSpPr>
        <p:spPr>
          <a:xfrm>
            <a:off x="5248163" y="2956484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Short-term load forecasting focuses on predicting demand in the near future, typically from a few hours to a few days ahead.</a:t>
            </a:r>
            <a:endParaRPr lang="en-US" sz="17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193436-FE42-A4E0-9C7E-623A66D0D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017" y="4794595"/>
            <a:ext cx="4913802" cy="3360865"/>
          </a:xfrm>
          <a:prstGeom prst="rect">
            <a:avLst/>
          </a:prstGeom>
        </p:spPr>
      </p:pic>
      <p:sp>
        <p:nvSpPr>
          <p:cNvPr id="4" name="Text 4"/>
          <p:cNvSpPr/>
          <p:nvPr/>
        </p:nvSpPr>
        <p:spPr>
          <a:xfrm>
            <a:off x="10262310" y="244107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load accurately allows utilities to optimize power generation, reduce costs, and improve operational efficiency.</a:t>
            </a:r>
            <a:endParaRPr lang="en-US" sz="1750"/>
          </a:p>
        </p:txBody>
      </p:sp>
      <p:sp>
        <p:nvSpPr>
          <p:cNvPr id="12" name="Text 8"/>
          <p:cNvSpPr/>
          <p:nvPr/>
        </p:nvSpPr>
        <p:spPr>
          <a:xfrm>
            <a:off x="423073" y="5567374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load forecasting helps </a:t>
            </a: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the power grid stable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by </a:t>
            </a: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changes in electricity demand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ensuring that </a:t>
            </a: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electricity is always available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when needed.</a:t>
            </a:r>
            <a:endParaRPr lang="en-US" sz="1750"/>
          </a:p>
        </p:txBody>
      </p:sp>
      <p:sp>
        <p:nvSpPr>
          <p:cNvPr id="16" name="Text 12"/>
          <p:cNvSpPr/>
          <p:nvPr/>
        </p:nvSpPr>
        <p:spPr>
          <a:xfrm>
            <a:off x="10488761" y="4977283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forecasting helps utilities </a:t>
            </a: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plan, procure, and allocate power resources efficiently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ensuring energy is </a:t>
            </a:r>
            <a:r>
              <a:rPr lang="en-US" sz="175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produced and distributed without waste</a:t>
            </a:r>
            <a:r>
              <a:rPr lang="en-US" sz="17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3" y="-8059"/>
            <a:ext cx="14635886" cy="28248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512454" y="4349976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endParaRPr lang="en-US" sz="2800"/>
          </a:p>
        </p:txBody>
      </p:sp>
      <p:sp>
        <p:nvSpPr>
          <p:cNvPr id="14" name="Text 10"/>
          <p:cNvSpPr/>
          <p:nvPr/>
        </p:nvSpPr>
        <p:spPr>
          <a:xfrm>
            <a:off x="9361386" y="4616228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endParaRPr lang="en-US" sz="2800"/>
          </a:p>
        </p:txBody>
      </p:sp>
      <p:sp>
        <p:nvSpPr>
          <p:cNvPr id="17" name="Text 0"/>
          <p:cNvSpPr/>
          <p:nvPr/>
        </p:nvSpPr>
        <p:spPr>
          <a:xfrm>
            <a:off x="700592" y="4426922"/>
            <a:ext cx="5328802" cy="1375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Role of Artificial Intelligence in Load Forecasting</a:t>
            </a:r>
            <a:endParaRPr lang="en-US" sz="4300"/>
          </a:p>
        </p:txBody>
      </p:sp>
      <p:sp>
        <p:nvSpPr>
          <p:cNvPr id="18" name="Shape 1"/>
          <p:cNvSpPr/>
          <p:nvPr/>
        </p:nvSpPr>
        <p:spPr>
          <a:xfrm>
            <a:off x="6029394" y="3313624"/>
            <a:ext cx="3733800" cy="2580203"/>
          </a:xfrm>
          <a:prstGeom prst="roundRect">
            <a:avLst>
              <a:gd name="adj" fmla="val 34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2"/>
          <p:cNvSpPr/>
          <p:nvPr/>
        </p:nvSpPr>
        <p:spPr>
          <a:xfrm>
            <a:off x="6246564" y="3530794"/>
            <a:ext cx="275034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Accuracy</a:t>
            </a:r>
            <a:endParaRPr lang="en-US" sz="2150"/>
          </a:p>
        </p:txBody>
      </p:sp>
      <p:sp>
        <p:nvSpPr>
          <p:cNvPr id="20" name="Text 3"/>
          <p:cNvSpPr/>
          <p:nvPr/>
        </p:nvSpPr>
        <p:spPr>
          <a:xfrm>
            <a:off x="6246564" y="4000257"/>
            <a:ext cx="329946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techniques like ANN and SVM can learn complex patterns in data, leading to more accurate predictions compared to traditional methods.</a:t>
            </a:r>
            <a:endParaRPr lang="en-US" sz="1650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B6ECE646-637F-7C03-263A-484528E7E51A}"/>
              </a:ext>
            </a:extLst>
          </p:cNvPr>
          <p:cNvSpPr/>
          <p:nvPr/>
        </p:nvSpPr>
        <p:spPr>
          <a:xfrm>
            <a:off x="9980364" y="3325273"/>
            <a:ext cx="3733800" cy="2580203"/>
          </a:xfrm>
          <a:prstGeom prst="roundRect">
            <a:avLst>
              <a:gd name="adj" fmla="val 341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83D9731D-7A22-7F54-16D8-C6EEF10454A0}"/>
              </a:ext>
            </a:extLst>
          </p:cNvPr>
          <p:cNvSpPr/>
          <p:nvPr/>
        </p:nvSpPr>
        <p:spPr>
          <a:xfrm>
            <a:off x="10038108" y="3542443"/>
            <a:ext cx="2940010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Adaptability</a:t>
            </a:r>
            <a:endParaRPr lang="en-US" sz="215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382B92D8-A4CA-0D9C-A8CD-F1983038B0FE}"/>
              </a:ext>
            </a:extLst>
          </p:cNvPr>
          <p:cNvSpPr/>
          <p:nvPr/>
        </p:nvSpPr>
        <p:spPr>
          <a:xfrm>
            <a:off x="10197534" y="4001765"/>
            <a:ext cx="329946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models update forecasts with real-time data, ensuring accuracy in changing conditions. This helps make better decisions in unpredictable situations.</a:t>
            </a:r>
            <a:endParaRPr lang="en-US" sz="1650"/>
          </a:p>
        </p:txBody>
      </p:sp>
      <p:sp>
        <p:nvSpPr>
          <p:cNvPr id="24" name="Shape 7"/>
          <p:cNvSpPr/>
          <p:nvPr/>
        </p:nvSpPr>
        <p:spPr>
          <a:xfrm>
            <a:off x="6037014" y="6217237"/>
            <a:ext cx="7677150" cy="1574363"/>
          </a:xfrm>
          <a:prstGeom prst="roundRect">
            <a:avLst>
              <a:gd name="adj" fmla="val 55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8"/>
          <p:cNvSpPr/>
          <p:nvPr/>
        </p:nvSpPr>
        <p:spPr>
          <a:xfrm>
            <a:off x="6254184" y="6434407"/>
            <a:ext cx="275034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Processes</a:t>
            </a:r>
            <a:endParaRPr lang="en-US" sz="2150"/>
          </a:p>
        </p:txBody>
      </p:sp>
      <p:sp>
        <p:nvSpPr>
          <p:cNvPr id="26" name="Text 9"/>
          <p:cNvSpPr/>
          <p:nvPr/>
        </p:nvSpPr>
        <p:spPr>
          <a:xfrm>
            <a:off x="6254184" y="6903871"/>
            <a:ext cx="724281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automation simplifies load forecasting, cutting down on manual work and allowing resources to focus on more important tasks.</a:t>
            </a:r>
            <a:endParaRPr lang="en-US" sz="16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0C4E2-42ED-6F32-6C4C-BE4793F4A1F1}"/>
              </a:ext>
            </a:extLst>
          </p:cNvPr>
          <p:cNvSpPr txBox="1"/>
          <p:nvPr/>
        </p:nvSpPr>
        <p:spPr>
          <a:xfrm>
            <a:off x="200102" y="0"/>
            <a:ext cx="519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0CCA96-FA76-2204-7460-BCDF54734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66967"/>
              </p:ext>
            </p:extLst>
          </p:nvPr>
        </p:nvGraphicFramePr>
        <p:xfrm>
          <a:off x="234176" y="400109"/>
          <a:ext cx="14167930" cy="761761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5902">
                  <a:extLst>
                    <a:ext uri="{9D8B030D-6E8A-4147-A177-3AD203B41FA5}">
                      <a16:colId xmlns:a16="http://schemas.microsoft.com/office/drawing/2014/main" val="3853031786"/>
                    </a:ext>
                  </a:extLst>
                </a:gridCol>
                <a:gridCol w="1158239">
                  <a:extLst>
                    <a:ext uri="{9D8B030D-6E8A-4147-A177-3AD203B41FA5}">
                      <a16:colId xmlns:a16="http://schemas.microsoft.com/office/drawing/2014/main" val="412965984"/>
                    </a:ext>
                  </a:extLst>
                </a:gridCol>
                <a:gridCol w="3588034">
                  <a:extLst>
                    <a:ext uri="{9D8B030D-6E8A-4147-A177-3AD203B41FA5}">
                      <a16:colId xmlns:a16="http://schemas.microsoft.com/office/drawing/2014/main" val="495169862"/>
                    </a:ext>
                  </a:extLst>
                </a:gridCol>
                <a:gridCol w="5106256">
                  <a:extLst>
                    <a:ext uri="{9D8B030D-6E8A-4147-A177-3AD203B41FA5}">
                      <a16:colId xmlns:a16="http://schemas.microsoft.com/office/drawing/2014/main" val="1574542903"/>
                    </a:ext>
                  </a:extLst>
                </a:gridCol>
                <a:gridCol w="3019499">
                  <a:extLst>
                    <a:ext uri="{9D8B030D-6E8A-4147-A177-3AD203B41FA5}">
                      <a16:colId xmlns:a16="http://schemas.microsoft.com/office/drawing/2014/main" val="2026515092"/>
                    </a:ext>
                  </a:extLst>
                </a:gridCol>
              </a:tblGrid>
              <a:tr h="661503">
                <a:tc>
                  <a:txBody>
                    <a:bodyPr/>
                    <a:lstStyle/>
                    <a:p>
                      <a:r>
                        <a:rPr lang="en-IN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       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               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     </a:t>
                      </a:r>
                      <a:r>
                        <a:rPr lang="en-US"/>
                        <a:t>Key Contribution 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07435"/>
                  </a:ext>
                </a:extLst>
              </a:tr>
              <a:tr h="3895424">
                <a:tc>
                  <a:txBody>
                    <a:bodyPr/>
                    <a:lstStyle/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r>
                        <a:rPr lang="en-IN"/>
                        <a:t>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  </a:t>
                      </a:r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r>
                        <a:rPr lang="en-IN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endParaRPr lang="en-US" sz="1800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Short-Term Load Forecasting With Deep Residual Networks</a:t>
                      </a:r>
                    </a:p>
                    <a:p>
                      <a:b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 using </a:t>
                      </a:r>
                      <a:r>
                        <a:rPr lang="en-US" b="1"/>
                        <a:t>Deep Residual Networks (</a:t>
                      </a:r>
                      <a:r>
                        <a:rPr lang="en-US" b="1" err="1"/>
                        <a:t>ResNets</a:t>
                      </a:r>
                      <a:r>
                        <a:rPr lang="en-US" b="1"/>
                        <a:t>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The key contribution of this method is using Deep Residual Networks (</a:t>
                      </a:r>
                      <a:r>
                        <a:rPr lang="en-US" err="1"/>
                        <a:t>ResNets</a:t>
                      </a:r>
                      <a:r>
                        <a:rPr lang="en-US"/>
                        <a:t>) to accurately predict short-term electricity demand, improving load forecasting and supporting efficient energy management.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461413"/>
                  </a:ext>
                </a:extLst>
              </a:tr>
              <a:tr h="3060690">
                <a:tc>
                  <a:txBody>
                    <a:bodyPr/>
                    <a:lstStyle/>
                    <a:p>
                      <a:endParaRPr lang="en-IN"/>
                    </a:p>
                    <a:p>
                      <a:endParaRPr lang="en-IN"/>
                    </a:p>
                    <a:p>
                      <a:r>
                        <a:rPr lang="en-IN"/>
                        <a:t>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  <a:p>
                      <a:endParaRPr lang="en-IN"/>
                    </a:p>
                    <a:p>
                      <a:r>
                        <a:rPr lang="en-IN"/>
                        <a:t>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  <a:p>
                      <a:r>
                        <a:rPr lang="en-US"/>
                        <a:t>Short-term load forecasting method based on structural neural network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Using </a:t>
                      </a:r>
                      <a:r>
                        <a:rPr lang="en-US"/>
                        <a:t> structural neural network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The method uses a </a:t>
                      </a:r>
                      <a:r>
                        <a:rPr lang="en-US" b="1"/>
                        <a:t>structural neural network</a:t>
                      </a:r>
                      <a:r>
                        <a:rPr lang="en-US"/>
                        <a:t> to analyze past electricity data, identify patterns, and accurately predict short-term load for better energy management.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115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37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30A2DC-0439-40D0-6DE3-A6758FCE2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39859"/>
              </p:ext>
            </p:extLst>
          </p:nvPr>
        </p:nvGraphicFramePr>
        <p:xfrm>
          <a:off x="215428" y="67554"/>
          <a:ext cx="14206654" cy="80957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9444">
                  <a:extLst>
                    <a:ext uri="{9D8B030D-6E8A-4147-A177-3AD203B41FA5}">
                      <a16:colId xmlns:a16="http://schemas.microsoft.com/office/drawing/2014/main" val="375714663"/>
                    </a:ext>
                  </a:extLst>
                </a:gridCol>
                <a:gridCol w="1104941">
                  <a:extLst>
                    <a:ext uri="{9D8B030D-6E8A-4147-A177-3AD203B41FA5}">
                      <a16:colId xmlns:a16="http://schemas.microsoft.com/office/drawing/2014/main" val="325098654"/>
                    </a:ext>
                  </a:extLst>
                </a:gridCol>
                <a:gridCol w="3331067">
                  <a:extLst>
                    <a:ext uri="{9D8B030D-6E8A-4147-A177-3AD203B41FA5}">
                      <a16:colId xmlns:a16="http://schemas.microsoft.com/office/drawing/2014/main" val="577237335"/>
                    </a:ext>
                  </a:extLst>
                </a:gridCol>
                <a:gridCol w="5443451">
                  <a:extLst>
                    <a:ext uri="{9D8B030D-6E8A-4147-A177-3AD203B41FA5}">
                      <a16:colId xmlns:a16="http://schemas.microsoft.com/office/drawing/2014/main" val="1804795633"/>
                    </a:ext>
                  </a:extLst>
                </a:gridCol>
                <a:gridCol w="3027751">
                  <a:extLst>
                    <a:ext uri="{9D8B030D-6E8A-4147-A177-3AD203B41FA5}">
                      <a16:colId xmlns:a16="http://schemas.microsoft.com/office/drawing/2014/main" val="2517367788"/>
                    </a:ext>
                  </a:extLst>
                </a:gridCol>
              </a:tblGrid>
              <a:tr h="4210830">
                <a:tc>
                  <a:txBody>
                    <a:bodyPr/>
                    <a:lstStyle/>
                    <a:p>
                      <a:endParaRPr lang="en-IN"/>
                    </a:p>
                    <a:p>
                      <a:endParaRPr lang="en-IN"/>
                    </a:p>
                    <a:p>
                      <a:r>
                        <a:rPr lang="en-IN"/>
                        <a:t> </a:t>
                      </a:r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r>
                        <a:rPr lang="en-IN"/>
                        <a:t>    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r>
                        <a:rPr lang="en-IN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  <a:p>
                      <a:endParaRPr lang="en-IN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Weekly Peak Load Forecasting for 104 Weeks Using Deep Learning Algorithm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  <a:p>
                      <a:endParaRPr lang="en-US"/>
                    </a:p>
                    <a:p>
                      <a:endParaRPr lang="en-US"/>
                    </a:p>
                    <a:p>
                      <a:endParaRPr lang="en-US"/>
                    </a:p>
                    <a:p>
                      <a:endParaRPr lang="en-US"/>
                    </a:p>
                    <a:p>
                      <a:endParaRPr lang="en-US"/>
                    </a:p>
                    <a:p>
                      <a:r>
                        <a:rPr lang="en-US"/>
                        <a:t>This method applies a deep learning algorithm to analyze historical electricity data and predict weekly peak load for 104 weeks, ensuring accurate forecasting.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  <a:p>
                      <a:endParaRPr lang="en-US"/>
                    </a:p>
                    <a:p>
                      <a:endParaRPr lang="en-US"/>
                    </a:p>
                    <a:p>
                      <a:endParaRPr lang="en-US"/>
                    </a:p>
                    <a:p>
                      <a:r>
                        <a:rPr lang="en-US"/>
                        <a:t>It improves forecasting accuracy, captures complex load patterns, and enables efficient long-term energy planning using deep learning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057440"/>
                  </a:ext>
                </a:extLst>
              </a:tr>
              <a:tr h="3884955">
                <a:tc>
                  <a:txBody>
                    <a:bodyPr/>
                    <a:lstStyle/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r>
                        <a:rPr lang="en-IN"/>
                        <a:t>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r>
                        <a:rPr lang="en-IN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Artificial Intelligent Load Forecast Method Using Image Based LSTM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endParaRPr lang="en-IN"/>
                    </a:p>
                    <a:p>
                      <a:r>
                        <a:rPr lang="en-US"/>
                        <a:t>This method converts historical load data into images and uses an Image-Based LSTM model to analyze patterns and accurately forecast electricity demand.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  <a:p>
                      <a:endParaRPr lang="en-IN"/>
                    </a:p>
                    <a:p>
                      <a:r>
                        <a:rPr lang="en-US"/>
                        <a:t>It introduces a novel image-based approach for load forecasting, enhances pattern recognition using LSTM, and improves prediction accuracy for efficient energy management.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69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95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CB610-B1E1-6C47-9683-196017466D65}"/>
              </a:ext>
            </a:extLst>
          </p:cNvPr>
          <p:cNvSpPr txBox="1"/>
          <p:nvPr/>
        </p:nvSpPr>
        <p:spPr>
          <a:xfrm>
            <a:off x="685852" y="1289303"/>
            <a:ext cx="6545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CE583-77D3-E7CF-7EA0-8B9732463226}"/>
              </a:ext>
            </a:extLst>
          </p:cNvPr>
          <p:cNvSpPr txBox="1"/>
          <p:nvPr/>
        </p:nvSpPr>
        <p:spPr>
          <a:xfrm>
            <a:off x="6858000" y="3657600"/>
            <a:ext cx="7472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EACE5DC-7F9B-D45B-FAC6-D4792CCF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269" y="2332819"/>
            <a:ext cx="809578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main problem our project addresses is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inaccurate short-term electricity demand forecasts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utilities, which makes managing energy harder. Traditional methods struggle with complex patterns and sudden demand changes. While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 and SVM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help, they face issues like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computation needs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sensitivity to poor data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difficulty predicting unexpected spikes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Our project aims to create a more accurate AI-based model to improve predictions and help utilities manage energy better.</a:t>
            </a:r>
          </a:p>
        </p:txBody>
      </p:sp>
      <p:sp>
        <p:nvSpPr>
          <p:cNvPr id="15" name="AutoShape 8" descr="Forecasting">
            <a:extLst>
              <a:ext uri="{FF2B5EF4-FFF2-40B4-BE49-F238E27FC236}">
                <a16:creationId xmlns:a16="http://schemas.microsoft.com/office/drawing/2014/main" id="{0B97E11D-1126-3AA2-D998-90FEABFD3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90917" y="27323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CD35528-2AD1-E258-E7C8-A17256CC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054" y="0"/>
            <a:ext cx="5778346" cy="81180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C02DD3-2E31-DD1D-E62E-23A29FD411A2}"/>
              </a:ext>
            </a:extLst>
          </p:cNvPr>
          <p:cNvSpPr txBox="1"/>
          <p:nvPr/>
        </p:nvSpPr>
        <p:spPr>
          <a:xfrm>
            <a:off x="3242990" y="4884469"/>
            <a:ext cx="1561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20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AABD93-70C6-A6CC-4A5B-7C309882EA62}"/>
              </a:ext>
            </a:extLst>
          </p:cNvPr>
          <p:cNvSpPr txBox="1"/>
          <p:nvPr/>
        </p:nvSpPr>
        <p:spPr>
          <a:xfrm>
            <a:off x="685852" y="5688925"/>
            <a:ext cx="8396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develop an AI-based load forecasting model using ANN and SVM.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improve the accuracy of short-term electricity demand forecasts.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compare the performance of ANN and SVM for load forecasting.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 help electric utilities make better decisions with accurate load forecasting.</a:t>
            </a:r>
          </a:p>
        </p:txBody>
      </p:sp>
    </p:spTree>
    <p:extLst>
      <p:ext uri="{BB962C8B-B14F-4D97-AF65-F5344CB8AC3E}">
        <p14:creationId xmlns:p14="http://schemas.microsoft.com/office/powerpoint/2010/main" val="251128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937" y="2743914"/>
            <a:ext cx="4962406" cy="2741771"/>
          </a:xfrm>
          <a:prstGeom prst="rect">
            <a:avLst/>
          </a:prstGeom>
        </p:spPr>
      </p:pic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E3CF719D-47B6-E122-9FC0-0C619DB0B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1485271"/>
              </p:ext>
            </p:extLst>
          </p:nvPr>
        </p:nvGraphicFramePr>
        <p:xfrm>
          <a:off x="1044195" y="458354"/>
          <a:ext cx="7170858" cy="732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723" y="2386231"/>
            <a:ext cx="5094684" cy="35212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8283" y="145890"/>
            <a:ext cx="8047434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Artificial Neural Networks (ANN) for Load Forecasting</a:t>
            </a:r>
            <a:endParaRPr lang="en-US" sz="320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60" y="1252806"/>
            <a:ext cx="836287" cy="5877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986796" y="1381717"/>
            <a:ext cx="2467689" cy="45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ANN Structure</a:t>
            </a:r>
            <a:endParaRPr lang="en-US" sz="2400"/>
          </a:p>
        </p:txBody>
      </p:sp>
      <p:sp>
        <p:nvSpPr>
          <p:cNvPr id="7" name="Text 2"/>
          <p:cNvSpPr/>
          <p:nvPr/>
        </p:nvSpPr>
        <p:spPr>
          <a:xfrm>
            <a:off x="802869" y="2007233"/>
            <a:ext cx="7391385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2000" b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Feedforward Multilayer Perceptron (MLP-NN)</a:t>
            </a:r>
            <a:r>
              <a:rPr lang="en-US" sz="200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used for load forecasting.</a:t>
            </a:r>
            <a:endParaRPr lang="en-US" sz="2000"/>
          </a:p>
        </p:txBody>
      </p:sp>
      <p:sp>
        <p:nvSpPr>
          <p:cNvPr id="8" name="Text 3"/>
          <p:cNvSpPr/>
          <p:nvPr/>
        </p:nvSpPr>
        <p:spPr>
          <a:xfrm>
            <a:off x="802869" y="2676240"/>
            <a:ext cx="3906202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sz="200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consists of three main parts:</a:t>
            </a:r>
            <a:endParaRPr lang="en-US" sz="2000"/>
          </a:p>
        </p:txBody>
      </p:sp>
      <p:sp>
        <p:nvSpPr>
          <p:cNvPr id="9" name="Text 4"/>
          <p:cNvSpPr/>
          <p:nvPr/>
        </p:nvSpPr>
        <p:spPr>
          <a:xfrm>
            <a:off x="492830" y="3044499"/>
            <a:ext cx="3906202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1950"/>
              </a:lnSpc>
              <a:buSzPct val="100000"/>
              <a:buChar char="•"/>
            </a:pPr>
            <a:r>
              <a:rPr lang="en-US" sz="2000" b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Input Layer:</a:t>
            </a:r>
            <a:r>
              <a:rPr lang="en-US" sz="200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Takes in the external data.</a:t>
            </a:r>
            <a:endParaRPr lang="en-US" sz="2000"/>
          </a:p>
        </p:txBody>
      </p:sp>
      <p:sp>
        <p:nvSpPr>
          <p:cNvPr id="10" name="Text 5"/>
          <p:cNvSpPr/>
          <p:nvPr/>
        </p:nvSpPr>
        <p:spPr>
          <a:xfrm>
            <a:off x="548283" y="3578767"/>
            <a:ext cx="8399860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1950"/>
              </a:lnSpc>
              <a:buSzPct val="100000"/>
              <a:buChar char="•"/>
            </a:pPr>
            <a:r>
              <a:rPr lang="en-US" sz="2000" b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Hidden Layers:</a:t>
            </a:r>
            <a:r>
              <a:rPr lang="en-US" sz="200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Processes the data using activation functions to find patterns.</a:t>
            </a:r>
            <a:endParaRPr lang="en-US" sz="2000"/>
          </a:p>
        </p:txBody>
      </p:sp>
      <p:sp>
        <p:nvSpPr>
          <p:cNvPr id="11" name="Text 6"/>
          <p:cNvSpPr/>
          <p:nvPr/>
        </p:nvSpPr>
        <p:spPr>
          <a:xfrm>
            <a:off x="576876" y="4240183"/>
            <a:ext cx="7357932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Output Layer:</a:t>
            </a:r>
            <a:r>
              <a:rPr lang="en-US" sz="200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Gives the final prediction result</a:t>
            </a:r>
            <a:r>
              <a:rPr lang="en-US" sz="1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/>
          </a:p>
        </p:txBody>
      </p:sp>
      <p:sp>
        <p:nvSpPr>
          <p:cNvPr id="12" name="Text 7"/>
          <p:cNvSpPr/>
          <p:nvPr/>
        </p:nvSpPr>
        <p:spPr>
          <a:xfrm>
            <a:off x="802869" y="4657251"/>
            <a:ext cx="8321576" cy="751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2000" b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Flexible Design:</a:t>
            </a:r>
            <a:r>
              <a:rPr lang="en-US" sz="200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The number of hidden layers and neurons can be adjusted based on the complexity of the problem.</a:t>
            </a:r>
            <a:endParaRPr lang="en-US" sz="200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630" y="5740443"/>
            <a:ext cx="391597" cy="3915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374098" y="5893906"/>
            <a:ext cx="2443605" cy="452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</a:t>
            </a:r>
            <a:r>
              <a:rPr lang="en-US" sz="24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Pattern Recognition</a:t>
            </a:r>
            <a:endParaRPr lang="en-US" sz="2400"/>
          </a:p>
        </p:txBody>
      </p:sp>
      <p:sp>
        <p:nvSpPr>
          <p:cNvPr id="15" name="Text 9"/>
          <p:cNvSpPr/>
          <p:nvPr/>
        </p:nvSpPr>
        <p:spPr>
          <a:xfrm>
            <a:off x="5041820" y="6412588"/>
            <a:ext cx="3906322" cy="751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ANNs excel at recognizing complex patterns in historical load data, including weather patterns, economic activity, and seasonal variations.</a:t>
            </a:r>
            <a:endParaRPr lang="en-US" sz="200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74" y="5602925"/>
            <a:ext cx="722956" cy="67098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176777" y="5991806"/>
            <a:ext cx="231852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Accurate Predictions</a:t>
            </a:r>
            <a:endParaRPr lang="en-US" sz="2400"/>
          </a:p>
        </p:txBody>
      </p:sp>
      <p:sp>
        <p:nvSpPr>
          <p:cNvPr id="18" name="Text 11"/>
          <p:cNvSpPr/>
          <p:nvPr/>
        </p:nvSpPr>
        <p:spPr>
          <a:xfrm>
            <a:off x="665798" y="6590567"/>
            <a:ext cx="3906202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ANNs can provide accurate load forecasts, even for fluctuating or unpredictable demand patterns</a:t>
            </a:r>
            <a:r>
              <a:rPr lang="en-US" sz="12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145" y="1853803"/>
            <a:ext cx="5075992" cy="45218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596" y="451842"/>
            <a:ext cx="7994809" cy="1077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Vector Machines (SVM) for Load Forecasting</a:t>
            </a:r>
            <a:endParaRPr lang="en-US" sz="3350"/>
          </a:p>
        </p:txBody>
      </p:sp>
      <p:sp>
        <p:nvSpPr>
          <p:cNvPr id="4" name="Shape 1"/>
          <p:cNvSpPr/>
          <p:nvPr/>
        </p:nvSpPr>
        <p:spPr>
          <a:xfrm>
            <a:off x="809387" y="1775579"/>
            <a:ext cx="22860" cy="6002179"/>
          </a:xfrm>
          <a:prstGeom prst="roundRect">
            <a:avLst>
              <a:gd name="adj" fmla="val 301665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982623" y="2133481"/>
            <a:ext cx="574596" cy="22860"/>
          </a:xfrm>
          <a:prstGeom prst="roundRect">
            <a:avLst>
              <a:gd name="adj" fmla="val 301665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36151" y="1960245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65453" y="2015609"/>
            <a:ext cx="11072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00"/>
          </a:p>
        </p:txBody>
      </p:sp>
      <p:sp>
        <p:nvSpPr>
          <p:cNvPr id="8" name="Text 5"/>
          <p:cNvSpPr/>
          <p:nvPr/>
        </p:nvSpPr>
        <p:spPr>
          <a:xfrm>
            <a:off x="1723787" y="1939766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Classification</a:t>
            </a:r>
            <a:endParaRPr lang="en-US" sz="1650"/>
          </a:p>
        </p:txBody>
      </p:sp>
      <p:sp>
        <p:nvSpPr>
          <p:cNvPr id="9" name="Text 6"/>
          <p:cNvSpPr/>
          <p:nvPr/>
        </p:nvSpPr>
        <p:spPr>
          <a:xfrm>
            <a:off x="1723787" y="2307550"/>
            <a:ext cx="6845618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SVMs are powerful machine learning algorithms designed for data classification, effectively separating data points into different categories.</a:t>
            </a:r>
            <a:endParaRPr lang="en-US" sz="1250"/>
          </a:p>
        </p:txBody>
      </p:sp>
      <p:sp>
        <p:nvSpPr>
          <p:cNvPr id="10" name="Shape 7"/>
          <p:cNvSpPr/>
          <p:nvPr/>
        </p:nvSpPr>
        <p:spPr>
          <a:xfrm>
            <a:off x="982623" y="3519130"/>
            <a:ext cx="574596" cy="22860"/>
          </a:xfrm>
          <a:prstGeom prst="roundRect">
            <a:avLst>
              <a:gd name="adj" fmla="val 301665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151" y="3345894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47474" y="3401258"/>
            <a:ext cx="146566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00"/>
          </a:p>
        </p:txBody>
      </p:sp>
      <p:sp>
        <p:nvSpPr>
          <p:cNvPr id="13" name="Text 10"/>
          <p:cNvSpPr/>
          <p:nvPr/>
        </p:nvSpPr>
        <p:spPr>
          <a:xfrm>
            <a:off x="1723787" y="3325416"/>
            <a:ext cx="2308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Dimensional Data</a:t>
            </a:r>
            <a:endParaRPr lang="en-US" sz="1650"/>
          </a:p>
        </p:txBody>
      </p:sp>
      <p:sp>
        <p:nvSpPr>
          <p:cNvPr id="14" name="Text 11"/>
          <p:cNvSpPr/>
          <p:nvPr/>
        </p:nvSpPr>
        <p:spPr>
          <a:xfrm>
            <a:off x="1723787" y="3693200"/>
            <a:ext cx="6845618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SVMs handle high-dimensional data, making them suitable for load forecasting, which involves multiple influencing factors.</a:t>
            </a:r>
            <a:endParaRPr lang="en-US" sz="1250"/>
          </a:p>
        </p:txBody>
      </p:sp>
      <p:sp>
        <p:nvSpPr>
          <p:cNvPr id="15" name="Shape 12"/>
          <p:cNvSpPr/>
          <p:nvPr/>
        </p:nvSpPr>
        <p:spPr>
          <a:xfrm>
            <a:off x="982623" y="4904780"/>
            <a:ext cx="574596" cy="22860"/>
          </a:xfrm>
          <a:prstGeom prst="roundRect">
            <a:avLst>
              <a:gd name="adj" fmla="val 301665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151" y="4731544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7593" y="4786908"/>
            <a:ext cx="14632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00"/>
          </a:p>
        </p:txBody>
      </p:sp>
      <p:sp>
        <p:nvSpPr>
          <p:cNvPr id="18" name="Text 15"/>
          <p:cNvSpPr/>
          <p:nvPr/>
        </p:nvSpPr>
        <p:spPr>
          <a:xfrm>
            <a:off x="1723787" y="4711065"/>
            <a:ext cx="255579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Non-Linear Relationships</a:t>
            </a:r>
            <a:endParaRPr lang="en-US" sz="1650"/>
          </a:p>
        </p:txBody>
      </p:sp>
      <p:sp>
        <p:nvSpPr>
          <p:cNvPr id="19" name="Text 16"/>
          <p:cNvSpPr/>
          <p:nvPr/>
        </p:nvSpPr>
        <p:spPr>
          <a:xfrm>
            <a:off x="1723787" y="5078849"/>
            <a:ext cx="6845618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SVMs can capture non-linear relationships between load and influencing variables, leading to more precise forecasts.</a:t>
            </a:r>
            <a:endParaRPr lang="en-US" sz="1250"/>
          </a:p>
        </p:txBody>
      </p:sp>
      <p:sp>
        <p:nvSpPr>
          <p:cNvPr id="20" name="Shape 17"/>
          <p:cNvSpPr/>
          <p:nvPr/>
        </p:nvSpPr>
        <p:spPr>
          <a:xfrm>
            <a:off x="982623" y="6290429"/>
            <a:ext cx="574596" cy="22860"/>
          </a:xfrm>
          <a:prstGeom prst="roundRect">
            <a:avLst>
              <a:gd name="adj" fmla="val 301665"/>
            </a:avLst>
          </a:prstGeom>
          <a:solidFill>
            <a:srgbClr val="B2D4E5"/>
          </a:solidFill>
          <a:ln/>
        </p:spPr>
      </p:sp>
      <p:sp>
        <p:nvSpPr>
          <p:cNvPr id="21" name="Shape 18"/>
          <p:cNvSpPr/>
          <p:nvPr/>
        </p:nvSpPr>
        <p:spPr>
          <a:xfrm>
            <a:off x="636151" y="6117193"/>
            <a:ext cx="369332" cy="369332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51046" y="6172557"/>
            <a:ext cx="13942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000"/>
          </a:p>
        </p:txBody>
      </p:sp>
      <p:sp>
        <p:nvSpPr>
          <p:cNvPr id="23" name="Text 20"/>
          <p:cNvSpPr/>
          <p:nvPr/>
        </p:nvSpPr>
        <p:spPr>
          <a:xfrm>
            <a:off x="1723787" y="6096714"/>
            <a:ext cx="224563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Hyperplane Formation</a:t>
            </a:r>
            <a:endParaRPr lang="en-US" sz="1650"/>
          </a:p>
        </p:txBody>
      </p:sp>
      <p:sp>
        <p:nvSpPr>
          <p:cNvPr id="24" name="Text 21"/>
          <p:cNvSpPr/>
          <p:nvPr/>
        </p:nvSpPr>
        <p:spPr>
          <a:xfrm>
            <a:off x="1723787" y="6464498"/>
            <a:ext cx="6845618" cy="787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hyperplane separates data points for classification or predicts values for regression, with a wide margin between it and the nearest points. This maximizes accuracy and improves generalization.</a:t>
            </a:r>
            <a:endParaRPr lang="en-US" sz="1250"/>
          </a:p>
        </p:txBody>
      </p:sp>
      <p:sp>
        <p:nvSpPr>
          <p:cNvPr id="25" name="Text 22"/>
          <p:cNvSpPr/>
          <p:nvPr/>
        </p:nvSpPr>
        <p:spPr>
          <a:xfrm>
            <a:off x="1723787" y="7350919"/>
            <a:ext cx="684561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16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2</cp:revision>
  <dcterms:created xsi:type="dcterms:W3CDTF">2025-02-03T16:03:21Z</dcterms:created>
  <dcterms:modified xsi:type="dcterms:W3CDTF">2025-02-13T09:33:42Z</dcterms:modified>
</cp:coreProperties>
</file>